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omments/comment1.xml" ContentType="application/vnd.openxmlformats-officedocument.presentationml.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304" r:id="rId6"/>
    <p:sldId id="257" r:id="rId7"/>
    <p:sldId id="280" r:id="rId8"/>
    <p:sldId id="295" r:id="rId9"/>
    <p:sldId id="305" r:id="rId10"/>
    <p:sldId id="307" r:id="rId11"/>
    <p:sldId id="308" r:id="rId12"/>
    <p:sldId id="310" r:id="rId13"/>
    <p:sldId id="309" r:id="rId14"/>
    <p:sldId id="306" r:id="rId15"/>
    <p:sldId id="296" r:id="rId16"/>
    <p:sldId id="311" r:id="rId17"/>
    <p:sldId id="297" r:id="rId18"/>
    <p:sldId id="313" r:id="rId19"/>
    <p:sldId id="312" r:id="rId20"/>
    <p:sldId id="299" r:id="rId21"/>
    <p:sldId id="315" r:id="rId22"/>
    <p:sldId id="316" r:id="rId23"/>
    <p:sldId id="317" r:id="rId24"/>
    <p:sldId id="318" r:id="rId25"/>
    <p:sldId id="319" r:id="rId26"/>
    <p:sldId id="261" r:id="rId27"/>
    <p:sldId id="320" r:id="rId28"/>
    <p:sldId id="323" r:id="rId29"/>
    <p:sldId id="322" r:id="rId30"/>
    <p:sldId id="321" r:id="rId31"/>
    <p:sldId id="324" r:id="rId32"/>
    <p:sldId id="325" r:id="rId33"/>
    <p:sldId id="314" r:id="rId34"/>
    <p:sldId id="326" r:id="rId35"/>
    <p:sldId id="329" r:id="rId36"/>
    <p:sldId id="327" r:id="rId37"/>
    <p:sldId id="302" r:id="rId38"/>
    <p:sldId id="328" r:id="rId39"/>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go Hernando Santacruz Santacruz" initials="DS" lastIdx="6" clrIdx="0">
    <p:extLst>
      <p:ext uri="{19B8F6BF-5375-455C-9EA6-DF929625EA0E}">
        <p15:presenceInfo xmlns:p15="http://schemas.microsoft.com/office/powerpoint/2012/main" userId="S::diego.santacruz@adres.gov.co::4746befb-1603-4bbf-995a-cf31fb546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D6B4"/>
    <a:srgbClr val="FC7878"/>
    <a:srgbClr val="84FFC7"/>
    <a:srgbClr val="009999"/>
    <a:srgbClr val="5269AE"/>
    <a:srgbClr val="282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1CAA8-B0E8-4A0C-A4A9-BDB33BEDFEDF}" v="9" dt="2021-09-20T13:56:28.603"/>
    <p1510:client id="{4B5A5034-FC3C-4A23-A8B7-DE8996506E3F}" v="26" dt="2021-09-07T20:02:53.344"/>
    <p1510:client id="{4CC5AC48-B901-41B9-8441-B878C1206E8E}" v="4" dt="2021-09-27T13:23:06.776"/>
    <p1510:client id="{4E22AB53-3B68-8230-CD59-7A0ADC474945}" v="545" dt="2021-09-13T21:19:47.270"/>
    <p1510:client id="{4E2D2E01-828E-FCA2-9688-1EBEBCC5C0B0}" v="31" dt="2021-09-15T17:50:53.566"/>
    <p1510:client id="{58B5CEEA-59DC-DC90-2A8A-42ECA9494BC2}" v="179" dt="2021-09-10T16:13:35.546"/>
    <p1510:client id="{739C39D1-4636-82A7-8B2B-8F236E1DE52D}" v="265" dt="2021-09-15T21:16:26.987"/>
    <p1510:client id="{9784A258-D8FD-A950-DC34-43CBC7D6348E}" v="612" dt="2021-09-08T15:26:59.037"/>
    <p1510:client id="{9EE6611F-FF8E-4F9A-B34A-D695AF08CA38}" v="12" dt="2021-10-01T22:50:00.387"/>
    <p1510:client id="{B0447CB9-E255-52E9-6CD9-DCA868B97C9C}" v="356" dt="2021-09-15T15:56:39.518"/>
    <p1510:client id="{C1380E47-FE70-BE99-A41F-77157C1716E7}" v="25" dt="2021-09-29T22:05:25.696"/>
    <p1510:client id="{D7E46770-D2C6-F047-DA70-75BE7649F31C}" v="53" dt="2021-09-06T04:40:46.069"/>
    <p1510:client id="{DD926074-7619-AAB0-1137-BA64C09328FD}" v="16" dt="2021-09-17T01:49:55.945"/>
    <p1510:client id="{DDF3C2FF-DC12-4D20-9871-DF461FA1F0ED}" v="3" dt="2021-09-06T04:11:49.386"/>
    <p1510:client id="{E0DC8770-8EE6-F861-66C5-47873C63FCF5}" v="4" dt="2021-09-15T17:06:40.828"/>
    <p1510:client id="{E2EC5812-55A7-84AB-BC4B-604219FEABB6}" v="1" dt="2021-09-16T14:13:40.763"/>
    <p1510:client id="{E52F5EBC-AD9E-9286-5B85-6190BF2E1D60}" v="8" dt="2021-09-15T17:54:59.424"/>
    <p1510:client id="{ED863640-5810-56B7-B399-0C44D4CB377E}" v="27" dt="2021-09-27T23:12:49.8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C_951BBA1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edro\Documents\ADRES\OAPCR\Caracterizaci&#243;n%20Usuarios\ESTADISTICA_MARCELA_30062020.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pedro\Documents\ADRES\OAPCR\Caracterizaci&#243;n%20Usuarios\ESTADISTICA_MARCELA_3006202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pedro\Documents\ADRES\OAPCR\Caracterizaci&#243;n%20Usuarios\ESTADISTICA_MARCELA_30062020.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67267024925261E-2"/>
          <c:y val="1.5804295532859867E-2"/>
          <c:w val="0.88776823542358274"/>
          <c:h val="0.963764110311494"/>
        </c:manualLayout>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97-4575-B3CF-6DF608B5C87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E97-4575-B3CF-6DF608B5C87A}"/>
              </c:ext>
            </c:extLst>
          </c:dPt>
          <c:dLbls>
            <c:dLbl>
              <c:idx val="0"/>
              <c:layout>
                <c:manualLayout>
                  <c:x val="-0.17748032569917768"/>
                  <c:y val="2.8600533140028979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6DDDE9"/>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15:layout>
                    <c:manualLayout>
                      <c:w val="0.35970913959997397"/>
                      <c:h val="0.18581300526453845"/>
                    </c:manualLayout>
                  </c15:layout>
                </c:ext>
                <c:ext xmlns:c16="http://schemas.microsoft.com/office/drawing/2014/chart" uri="{C3380CC4-5D6E-409C-BE32-E72D297353CC}">
                  <c16:uniqueId val="{00000001-2E97-4575-B3CF-6DF608B5C87A}"/>
                </c:ext>
              </c:extLst>
            </c:dLbl>
            <c:dLbl>
              <c:idx val="1"/>
              <c:layout>
                <c:manualLayout>
                  <c:x val="0.18365738975727536"/>
                  <c:y val="4.4614096716115118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002060"/>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15:layout>
                    <c:manualLayout>
                      <c:w val="0.29279017075340402"/>
                      <c:h val="0.18197071814161581"/>
                    </c:manualLayout>
                  </c15:layout>
                </c:ext>
                <c:ext xmlns:c16="http://schemas.microsoft.com/office/drawing/2014/chart" uri="{C3380CC4-5D6E-409C-BE32-E72D297353CC}">
                  <c16:uniqueId val="{00000003-2E97-4575-B3CF-6DF608B5C87A}"/>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Mujeres</c:v>
                </c:pt>
                <c:pt idx="1">
                  <c:v>Hombres</c:v>
                </c:pt>
              </c:strCache>
            </c:strRef>
          </c:cat>
          <c:val>
            <c:numRef>
              <c:f>Hoja1!$B$2:$B$3</c:f>
              <c:numCache>
                <c:formatCode>General</c:formatCode>
                <c:ptCount val="2"/>
                <c:pt idx="0">
                  <c:v>98</c:v>
                </c:pt>
                <c:pt idx="1">
                  <c:v>96</c:v>
                </c:pt>
              </c:numCache>
            </c:numRef>
          </c:val>
          <c:extLst>
            <c:ext xmlns:c16="http://schemas.microsoft.com/office/drawing/2014/chart" uri="{C3380CC4-5D6E-409C-BE32-E72D297353CC}">
              <c16:uniqueId val="{00000004-2E97-4575-B3CF-6DF608B5C87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tx2"/>
            </a:solidFill>
          </c:spPr>
          <c:dPt>
            <c:idx val="0"/>
            <c:bubble3D val="0"/>
            <c:spPr>
              <a:solidFill>
                <a:srgbClr val="009999"/>
              </a:solidFill>
              <a:ln w="19050">
                <a:solidFill>
                  <a:schemeClr val="lt1"/>
                </a:solidFill>
              </a:ln>
              <a:effectLst/>
            </c:spPr>
            <c:extLst>
              <c:ext xmlns:c16="http://schemas.microsoft.com/office/drawing/2014/chart" uri="{C3380CC4-5D6E-409C-BE32-E72D297353CC}">
                <c16:uniqueId val="{00000001-3B23-45DD-8EDA-5BDC89F2FDA5}"/>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3B23-45DD-8EDA-5BDC89F2FDA5}"/>
              </c:ext>
            </c:extLst>
          </c:dPt>
          <c:dLbls>
            <c:dLbl>
              <c:idx val="0"/>
              <c:layout>
                <c:manualLayout>
                  <c:x val="-0.25517536102191096"/>
                  <c:y val="-4.394024369548874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4477627824079989"/>
                      <c:h val="0.12263926347453476"/>
                    </c:manualLayout>
                  </c15:layout>
                </c:ext>
                <c:ext xmlns:c16="http://schemas.microsoft.com/office/drawing/2014/chart" uri="{C3380CC4-5D6E-409C-BE32-E72D297353CC}">
                  <c16:uniqueId val="{00000001-3B23-45DD-8EDA-5BDC89F2FDA5}"/>
                </c:ext>
              </c:extLst>
            </c:dLbl>
            <c:dLbl>
              <c:idx val="1"/>
              <c:layout>
                <c:manualLayout>
                  <c:x val="0.1670769011257259"/>
                  <c:y val="0.2992796482408469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23-45DD-8EDA-5BDC89F2FD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nivel!$T$2:$T$3</c:f>
              <c:strCache>
                <c:ptCount val="2"/>
                <c:pt idx="0">
                  <c:v>Femenino</c:v>
                </c:pt>
                <c:pt idx="1">
                  <c:v>Masculino</c:v>
                </c:pt>
              </c:strCache>
            </c:strRef>
          </c:cat>
          <c:val>
            <c:numRef>
              <c:f>nivel!$V$2:$V$3</c:f>
              <c:numCache>
                <c:formatCode>0%</c:formatCode>
                <c:ptCount val="2"/>
                <c:pt idx="0">
                  <c:v>0.68044077134986225</c:v>
                </c:pt>
                <c:pt idx="1">
                  <c:v>0.31955922865013775</c:v>
                </c:pt>
              </c:numCache>
            </c:numRef>
          </c:val>
          <c:extLst>
            <c:ext xmlns:c16="http://schemas.microsoft.com/office/drawing/2014/chart" uri="{C3380CC4-5D6E-409C-BE32-E72D297353CC}">
              <c16:uniqueId val="{00000004-3B23-45DD-8EDA-5BDC89F2FD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F</c:v>
          </c:tx>
          <c:spPr>
            <a:solidFill>
              <a:srgbClr val="7030A0"/>
            </a:solidFill>
            <a:ln>
              <a:noFill/>
            </a:ln>
            <a:effectLst/>
          </c:spPr>
          <c:invertIfNegative val="0"/>
          <c:cat>
            <c:strRef>
              <c:f>Hoja2!$F$3:$F$10</c:f>
              <c:strCache>
                <c:ptCount val="8"/>
                <c:pt idx="0">
                  <c:v> &lt; 1 </c:v>
                </c:pt>
                <c:pt idx="1">
                  <c:v> 1 a 5 </c:v>
                </c:pt>
                <c:pt idx="2">
                  <c:v>6 a 19</c:v>
                </c:pt>
                <c:pt idx="3">
                  <c:v> 20 a 45 </c:v>
                </c:pt>
                <c:pt idx="4">
                  <c:v>46 a 55</c:v>
                </c:pt>
                <c:pt idx="5">
                  <c:v>56 a 65</c:v>
                </c:pt>
                <c:pt idx="6">
                  <c:v>66 a 75</c:v>
                </c:pt>
                <c:pt idx="7">
                  <c:v> &gt; 75 </c:v>
                </c:pt>
              </c:strCache>
            </c:strRef>
          </c:cat>
          <c:val>
            <c:numRef>
              <c:f>Hoja2!$J$3:$J$10</c:f>
              <c:numCache>
                <c:formatCode>0%</c:formatCode>
                <c:ptCount val="8"/>
                <c:pt idx="0">
                  <c:v>-7.7552863003779145E-3</c:v>
                </c:pt>
                <c:pt idx="1">
                  <c:v>-4.166299118259572E-2</c:v>
                </c:pt>
                <c:pt idx="2">
                  <c:v>-0.17142469635431939</c:v>
                </c:pt>
                <c:pt idx="3">
                  <c:v>-0.42490757909567167</c:v>
                </c:pt>
                <c:pt idx="4">
                  <c:v>-0.1267373707534292</c:v>
                </c:pt>
                <c:pt idx="5">
                  <c:v>-0.11165416823154314</c:v>
                </c:pt>
                <c:pt idx="6">
                  <c:v>-6.8305852044603946E-2</c:v>
                </c:pt>
                <c:pt idx="7">
                  <c:v>-4.7552056037458983E-2</c:v>
                </c:pt>
              </c:numCache>
            </c:numRef>
          </c:val>
          <c:extLst>
            <c:ext xmlns:c16="http://schemas.microsoft.com/office/drawing/2014/chart" uri="{C3380CC4-5D6E-409C-BE32-E72D297353CC}">
              <c16:uniqueId val="{00000000-0BC1-45C8-93D3-33EC8801CA8F}"/>
            </c:ext>
          </c:extLst>
        </c:ser>
        <c:ser>
          <c:idx val="1"/>
          <c:order val="1"/>
          <c:tx>
            <c:v>M</c:v>
          </c:tx>
          <c:spPr>
            <a:solidFill>
              <a:srgbClr val="0070C0"/>
            </a:solidFill>
            <a:ln>
              <a:noFill/>
            </a:ln>
            <a:effectLst/>
          </c:spPr>
          <c:invertIfNegative val="0"/>
          <c:cat>
            <c:strRef>
              <c:f>Hoja2!$F$3:$F$10</c:f>
              <c:strCache>
                <c:ptCount val="8"/>
                <c:pt idx="0">
                  <c:v> &lt; 1 </c:v>
                </c:pt>
                <c:pt idx="1">
                  <c:v> 1 a 5 </c:v>
                </c:pt>
                <c:pt idx="2">
                  <c:v>6 a 19</c:v>
                </c:pt>
                <c:pt idx="3">
                  <c:v> 20 a 45 </c:v>
                </c:pt>
                <c:pt idx="4">
                  <c:v>46 a 55</c:v>
                </c:pt>
                <c:pt idx="5">
                  <c:v>56 a 65</c:v>
                </c:pt>
                <c:pt idx="6">
                  <c:v>66 a 75</c:v>
                </c:pt>
                <c:pt idx="7">
                  <c:v> &gt; 75 </c:v>
                </c:pt>
              </c:strCache>
            </c:strRef>
          </c:cat>
          <c:val>
            <c:numRef>
              <c:f>Hoja2!$K$3:$K$10</c:f>
              <c:numCache>
                <c:formatCode>0%</c:formatCode>
                <c:ptCount val="8"/>
                <c:pt idx="0">
                  <c:v>8.534683497013312E-3</c:v>
                </c:pt>
                <c:pt idx="1">
                  <c:v>4.5981256988426471E-2</c:v>
                </c:pt>
                <c:pt idx="2">
                  <c:v>0.18742333679686873</c:v>
                </c:pt>
                <c:pt idx="3">
                  <c:v>0.44249294707946385</c:v>
                </c:pt>
                <c:pt idx="4">
                  <c:v>0.12436056721637581</c:v>
                </c:pt>
                <c:pt idx="5">
                  <c:v>9.8827036515505132E-2</c:v>
                </c:pt>
                <c:pt idx="6">
                  <c:v>5.832645710457228E-2</c:v>
                </c:pt>
                <c:pt idx="7">
                  <c:v>3.4053714801774423E-2</c:v>
                </c:pt>
              </c:numCache>
            </c:numRef>
          </c:val>
          <c:extLst>
            <c:ext xmlns:c16="http://schemas.microsoft.com/office/drawing/2014/chart" uri="{C3380CC4-5D6E-409C-BE32-E72D297353CC}">
              <c16:uniqueId val="{00000001-0BC1-45C8-93D3-33EC8801CA8F}"/>
            </c:ext>
          </c:extLst>
        </c:ser>
        <c:dLbls>
          <c:showLegendKey val="0"/>
          <c:showVal val="0"/>
          <c:showCatName val="0"/>
          <c:showSerName val="0"/>
          <c:showPercent val="0"/>
          <c:showBubbleSize val="0"/>
        </c:dLbls>
        <c:gapWidth val="50"/>
        <c:overlap val="100"/>
        <c:axId val="39465728"/>
        <c:axId val="39467264"/>
      </c:barChart>
      <c:catAx>
        <c:axId val="39465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67264"/>
        <c:crosses val="autoZero"/>
        <c:auto val="1"/>
        <c:lblAlgn val="ctr"/>
        <c:lblOffset val="0"/>
        <c:noMultiLvlLbl val="0"/>
      </c:catAx>
      <c:valAx>
        <c:axId val="39467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6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Hoja4!$J$2</c:f>
              <c:strCache>
                <c:ptCount val="1"/>
                <c:pt idx="0">
                  <c:v>F</c:v>
                </c:pt>
              </c:strCache>
            </c:strRef>
          </c:tx>
          <c:spPr>
            <a:solidFill>
              <a:srgbClr val="7030A0"/>
            </a:solidFill>
            <a:ln>
              <a:noFill/>
            </a:ln>
            <a:effectLst/>
          </c:spPr>
          <c:invertIfNegative val="0"/>
          <c:cat>
            <c:strRef>
              <c:f>Hoja4!$F$3:$F$10</c:f>
              <c:strCache>
                <c:ptCount val="8"/>
                <c:pt idx="0">
                  <c:v> &lt; 1 </c:v>
                </c:pt>
                <c:pt idx="1">
                  <c:v> 1 a 5 </c:v>
                </c:pt>
                <c:pt idx="2">
                  <c:v>6 a 19</c:v>
                </c:pt>
                <c:pt idx="3">
                  <c:v> 20 a 45 </c:v>
                </c:pt>
                <c:pt idx="4">
                  <c:v>46 a 55</c:v>
                </c:pt>
                <c:pt idx="5">
                  <c:v>56 a 65</c:v>
                </c:pt>
                <c:pt idx="6">
                  <c:v>66 a 75</c:v>
                </c:pt>
                <c:pt idx="7">
                  <c:v> &gt; 75 </c:v>
                </c:pt>
              </c:strCache>
            </c:strRef>
          </c:cat>
          <c:val>
            <c:numRef>
              <c:f>Hoja4!$J$3:$J$10</c:f>
              <c:numCache>
                <c:formatCode>0%</c:formatCode>
                <c:ptCount val="8"/>
                <c:pt idx="0">
                  <c:v>-1.0156126667825676E-2</c:v>
                </c:pt>
                <c:pt idx="1">
                  <c:v>-5.9286089679413782E-2</c:v>
                </c:pt>
                <c:pt idx="2">
                  <c:v>-0.2416536278018572</c:v>
                </c:pt>
                <c:pt idx="3">
                  <c:v>-0.38270892657670347</c:v>
                </c:pt>
                <c:pt idx="4">
                  <c:v>-0.11350482687784631</c:v>
                </c:pt>
                <c:pt idx="5">
                  <c:v>-9.2391098002306035E-2</c:v>
                </c:pt>
                <c:pt idx="6">
                  <c:v>-5.5472226718382499E-2</c:v>
                </c:pt>
                <c:pt idx="7">
                  <c:v>-4.4827077675664982E-2</c:v>
                </c:pt>
              </c:numCache>
            </c:numRef>
          </c:val>
          <c:extLst>
            <c:ext xmlns:c16="http://schemas.microsoft.com/office/drawing/2014/chart" uri="{C3380CC4-5D6E-409C-BE32-E72D297353CC}">
              <c16:uniqueId val="{00000000-E245-4AC3-ADEF-84DBD1C1A466}"/>
            </c:ext>
          </c:extLst>
        </c:ser>
        <c:ser>
          <c:idx val="1"/>
          <c:order val="1"/>
          <c:tx>
            <c:strRef>
              <c:f>Hoja4!$K$2</c:f>
              <c:strCache>
                <c:ptCount val="1"/>
                <c:pt idx="0">
                  <c:v>M</c:v>
                </c:pt>
              </c:strCache>
            </c:strRef>
          </c:tx>
          <c:spPr>
            <a:solidFill>
              <a:srgbClr val="0070C0"/>
            </a:solidFill>
            <a:ln>
              <a:noFill/>
            </a:ln>
            <a:effectLst/>
          </c:spPr>
          <c:invertIfNegative val="0"/>
          <c:cat>
            <c:strRef>
              <c:f>Hoja4!$F$3:$F$10</c:f>
              <c:strCache>
                <c:ptCount val="8"/>
                <c:pt idx="0">
                  <c:v> &lt; 1 </c:v>
                </c:pt>
                <c:pt idx="1">
                  <c:v> 1 a 5 </c:v>
                </c:pt>
                <c:pt idx="2">
                  <c:v>6 a 19</c:v>
                </c:pt>
                <c:pt idx="3">
                  <c:v> 20 a 45 </c:v>
                </c:pt>
                <c:pt idx="4">
                  <c:v>46 a 55</c:v>
                </c:pt>
                <c:pt idx="5">
                  <c:v>56 a 65</c:v>
                </c:pt>
                <c:pt idx="6">
                  <c:v>66 a 75</c:v>
                </c:pt>
                <c:pt idx="7">
                  <c:v> &gt; 75 </c:v>
                </c:pt>
              </c:strCache>
            </c:strRef>
          </c:cat>
          <c:val>
            <c:numRef>
              <c:f>Hoja4!$K$3:$K$10</c:f>
              <c:numCache>
                <c:formatCode>0%</c:formatCode>
                <c:ptCount val="8"/>
                <c:pt idx="0">
                  <c:v>1.1439203451711509E-2</c:v>
                </c:pt>
                <c:pt idx="1">
                  <c:v>6.5980918197890231E-2</c:v>
                </c:pt>
                <c:pt idx="2">
                  <c:v>0.26815918800640209</c:v>
                </c:pt>
                <c:pt idx="3">
                  <c:v>0.35404508773167859</c:v>
                </c:pt>
                <c:pt idx="4">
                  <c:v>0.10861995160887651</c:v>
                </c:pt>
                <c:pt idx="5">
                  <c:v>9.4349644631657917E-2</c:v>
                </c:pt>
                <c:pt idx="6">
                  <c:v>5.7359772102053917E-2</c:v>
                </c:pt>
                <c:pt idx="7">
                  <c:v>4.0046234269729218E-2</c:v>
                </c:pt>
              </c:numCache>
            </c:numRef>
          </c:val>
          <c:extLst>
            <c:ext xmlns:c16="http://schemas.microsoft.com/office/drawing/2014/chart" uri="{C3380CC4-5D6E-409C-BE32-E72D297353CC}">
              <c16:uniqueId val="{00000001-E245-4AC3-ADEF-84DBD1C1A466}"/>
            </c:ext>
          </c:extLst>
        </c:ser>
        <c:dLbls>
          <c:showLegendKey val="0"/>
          <c:showVal val="0"/>
          <c:showCatName val="0"/>
          <c:showSerName val="0"/>
          <c:showPercent val="0"/>
          <c:showBubbleSize val="0"/>
        </c:dLbls>
        <c:gapWidth val="50"/>
        <c:overlap val="100"/>
        <c:axId val="39497088"/>
        <c:axId val="39502976"/>
      </c:barChart>
      <c:catAx>
        <c:axId val="394970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502976"/>
        <c:crosses val="autoZero"/>
        <c:auto val="1"/>
        <c:lblAlgn val="ctr"/>
        <c:lblOffset val="1"/>
        <c:noMultiLvlLbl val="0"/>
      </c:catAx>
      <c:valAx>
        <c:axId val="395029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9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54036468300748"/>
          <c:y val="6.2853098765748711E-2"/>
          <c:w val="0.76143913529402762"/>
          <c:h val="0.80459390014500753"/>
        </c:manualLayout>
      </c:layout>
      <c:barChart>
        <c:barDir val="bar"/>
        <c:grouping val="clustered"/>
        <c:varyColors val="0"/>
        <c:ser>
          <c:idx val="0"/>
          <c:order val="0"/>
          <c:tx>
            <c:strRef>
              <c:f>Hoja5!$I$2</c:f>
              <c:strCache>
                <c:ptCount val="1"/>
                <c:pt idx="0">
                  <c:v>F</c:v>
                </c:pt>
              </c:strCache>
            </c:strRef>
          </c:tx>
          <c:spPr>
            <a:solidFill>
              <a:srgbClr val="7030A0"/>
            </a:solidFill>
            <a:ln>
              <a:noFill/>
            </a:ln>
            <a:effectLst/>
          </c:spPr>
          <c:invertIfNegative val="0"/>
          <c:cat>
            <c:strRef>
              <c:f>Hoja5!$E$3:$E$10</c:f>
              <c:strCache>
                <c:ptCount val="8"/>
                <c:pt idx="0">
                  <c:v> &lt; 1 </c:v>
                </c:pt>
                <c:pt idx="1">
                  <c:v> 1 a 5 </c:v>
                </c:pt>
                <c:pt idx="2">
                  <c:v>6 a 19</c:v>
                </c:pt>
                <c:pt idx="3">
                  <c:v> 20 a 45 </c:v>
                </c:pt>
                <c:pt idx="4">
                  <c:v>46 a 55</c:v>
                </c:pt>
                <c:pt idx="5">
                  <c:v>56 a 65</c:v>
                </c:pt>
                <c:pt idx="6">
                  <c:v>66 a 75</c:v>
                </c:pt>
                <c:pt idx="7">
                  <c:v> &gt; 75 </c:v>
                </c:pt>
              </c:strCache>
            </c:strRef>
          </c:cat>
          <c:val>
            <c:numRef>
              <c:f>Hoja5!$I$3:$I$10</c:f>
              <c:numCache>
                <c:formatCode>0%</c:formatCode>
                <c:ptCount val="8"/>
                <c:pt idx="0">
                  <c:v>-5.8251538306013225E-3</c:v>
                </c:pt>
                <c:pt idx="1">
                  <c:v>-4.2795043850781457E-2</c:v>
                </c:pt>
                <c:pt idx="2">
                  <c:v>-0.23158133661912192</c:v>
                </c:pt>
                <c:pt idx="3">
                  <c:v>-0.27611591560202792</c:v>
                </c:pt>
                <c:pt idx="4">
                  <c:v>-0.13830830208400888</c:v>
                </c:pt>
                <c:pt idx="5">
                  <c:v>-0.14089566985454283</c:v>
                </c:pt>
                <c:pt idx="6">
                  <c:v>-0.10682214397705034</c:v>
                </c:pt>
                <c:pt idx="7">
                  <c:v>-5.7656434181865349E-2</c:v>
                </c:pt>
              </c:numCache>
            </c:numRef>
          </c:val>
          <c:extLst>
            <c:ext xmlns:c16="http://schemas.microsoft.com/office/drawing/2014/chart" uri="{C3380CC4-5D6E-409C-BE32-E72D297353CC}">
              <c16:uniqueId val="{00000000-A628-4F6A-9ED0-E302D6F53FFA}"/>
            </c:ext>
          </c:extLst>
        </c:ser>
        <c:ser>
          <c:idx val="1"/>
          <c:order val="1"/>
          <c:tx>
            <c:strRef>
              <c:f>Hoja5!$J$2</c:f>
              <c:strCache>
                <c:ptCount val="1"/>
                <c:pt idx="0">
                  <c:v>M</c:v>
                </c:pt>
              </c:strCache>
            </c:strRef>
          </c:tx>
          <c:spPr>
            <a:solidFill>
              <a:srgbClr val="0070C0"/>
            </a:solidFill>
            <a:ln>
              <a:noFill/>
            </a:ln>
            <a:effectLst/>
          </c:spPr>
          <c:invertIfNegative val="0"/>
          <c:cat>
            <c:strRef>
              <c:f>Hoja5!$E$3:$E$10</c:f>
              <c:strCache>
                <c:ptCount val="8"/>
                <c:pt idx="0">
                  <c:v> &lt; 1 </c:v>
                </c:pt>
                <c:pt idx="1">
                  <c:v> 1 a 5 </c:v>
                </c:pt>
                <c:pt idx="2">
                  <c:v>6 a 19</c:v>
                </c:pt>
                <c:pt idx="3">
                  <c:v> 20 a 45 </c:v>
                </c:pt>
                <c:pt idx="4">
                  <c:v>46 a 55</c:v>
                </c:pt>
                <c:pt idx="5">
                  <c:v>56 a 65</c:v>
                </c:pt>
                <c:pt idx="6">
                  <c:v>66 a 75</c:v>
                </c:pt>
                <c:pt idx="7">
                  <c:v> &gt; 75 </c:v>
                </c:pt>
              </c:strCache>
            </c:strRef>
          </c:cat>
          <c:val>
            <c:numRef>
              <c:f>Hoja5!$J$3:$J$10</c:f>
              <c:numCache>
                <c:formatCode>0%</c:formatCode>
                <c:ptCount val="8"/>
                <c:pt idx="0">
                  <c:v>5.4656641877508082E-3</c:v>
                </c:pt>
                <c:pt idx="1">
                  <c:v>4.0477118126038505E-2</c:v>
                </c:pt>
                <c:pt idx="2">
                  <c:v>0.22944194980387209</c:v>
                </c:pt>
                <c:pt idx="3">
                  <c:v>0.42613850953017113</c:v>
                </c:pt>
                <c:pt idx="4">
                  <c:v>9.7178162237554766E-2</c:v>
                </c:pt>
                <c:pt idx="5">
                  <c:v>9.3336595737787936E-2</c:v>
                </c:pt>
                <c:pt idx="6">
                  <c:v>6.6860819517135725E-2</c:v>
                </c:pt>
                <c:pt idx="7">
                  <c:v>4.1101180859689043E-2</c:v>
                </c:pt>
              </c:numCache>
            </c:numRef>
          </c:val>
          <c:extLst>
            <c:ext xmlns:c16="http://schemas.microsoft.com/office/drawing/2014/chart" uri="{C3380CC4-5D6E-409C-BE32-E72D297353CC}">
              <c16:uniqueId val="{00000001-A628-4F6A-9ED0-E302D6F53FFA}"/>
            </c:ext>
          </c:extLst>
        </c:ser>
        <c:dLbls>
          <c:showLegendKey val="0"/>
          <c:showVal val="0"/>
          <c:showCatName val="0"/>
          <c:showSerName val="0"/>
          <c:showPercent val="0"/>
          <c:showBubbleSize val="0"/>
        </c:dLbls>
        <c:gapWidth val="50"/>
        <c:overlap val="100"/>
        <c:axId val="39807232"/>
        <c:axId val="39813120"/>
      </c:barChart>
      <c:catAx>
        <c:axId val="398072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813120"/>
        <c:crosses val="autoZero"/>
        <c:auto val="1"/>
        <c:lblAlgn val="ctr"/>
        <c:lblOffset val="1"/>
        <c:noMultiLvlLbl val="0"/>
      </c:catAx>
      <c:valAx>
        <c:axId val="39813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80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Hoja1!$F$2:$F$12</c:f>
              <c:strCache>
                <c:ptCount val="11"/>
                <c:pt idx="0">
                  <c:v>Accidente de tránsito</c:v>
                </c:pt>
                <c:pt idx="1">
                  <c:v>Avalancha</c:v>
                </c:pt>
                <c:pt idx="2">
                  <c:v>Deslizamiento de tierra</c:v>
                </c:pt>
                <c:pt idx="3">
                  <c:v>Explosión terrorista</c:v>
                </c:pt>
                <c:pt idx="4">
                  <c:v>Inundación</c:v>
                </c:pt>
                <c:pt idx="5">
                  <c:v>Masacre</c:v>
                </c:pt>
                <c:pt idx="6">
                  <c:v>Mina antipersonal </c:v>
                </c:pt>
                <c:pt idx="7">
                  <c:v>Otros eventos catastróficos</c:v>
                </c:pt>
                <c:pt idx="8">
                  <c:v>Rayo</c:v>
                </c:pt>
                <c:pt idx="9">
                  <c:v>Tornado</c:v>
                </c:pt>
                <c:pt idx="10">
                  <c:v>Vendaval</c:v>
                </c:pt>
              </c:strCache>
            </c:strRef>
          </c:cat>
          <c:val>
            <c:numRef>
              <c:f>Hoja1!$G$2:$G$12</c:f>
              <c:numCache>
                <c:formatCode>General</c:formatCode>
                <c:ptCount val="11"/>
                <c:pt idx="0">
                  <c:v>2857</c:v>
                </c:pt>
                <c:pt idx="1">
                  <c:v>52</c:v>
                </c:pt>
                <c:pt idx="2">
                  <c:v>65</c:v>
                </c:pt>
                <c:pt idx="3">
                  <c:v>7</c:v>
                </c:pt>
                <c:pt idx="4">
                  <c:v>9</c:v>
                </c:pt>
                <c:pt idx="5">
                  <c:v>5</c:v>
                </c:pt>
                <c:pt idx="6">
                  <c:v>5</c:v>
                </c:pt>
                <c:pt idx="7">
                  <c:v>28</c:v>
                </c:pt>
                <c:pt idx="8">
                  <c:v>18</c:v>
                </c:pt>
                <c:pt idx="9">
                  <c:v>1</c:v>
                </c:pt>
                <c:pt idx="10">
                  <c:v>1</c:v>
                </c:pt>
              </c:numCache>
            </c:numRef>
          </c:val>
          <c:extLst>
            <c:ext xmlns:c16="http://schemas.microsoft.com/office/drawing/2014/chart" uri="{C3380CC4-5D6E-409C-BE32-E72D297353CC}">
              <c16:uniqueId val="{00000000-5D4F-40A4-8453-6244B17C7F06}"/>
            </c:ext>
          </c:extLst>
        </c:ser>
        <c:dLbls>
          <c:showLegendKey val="0"/>
          <c:showVal val="0"/>
          <c:showCatName val="0"/>
          <c:showSerName val="0"/>
          <c:showPercent val="0"/>
          <c:showBubbleSize val="0"/>
        </c:dLbls>
        <c:gapWidth val="182"/>
        <c:axId val="765602936"/>
        <c:axId val="765598016"/>
      </c:barChart>
      <c:catAx>
        <c:axId val="765602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765598016"/>
        <c:crosses val="autoZero"/>
        <c:auto val="1"/>
        <c:lblAlgn val="ctr"/>
        <c:lblOffset val="100"/>
        <c:noMultiLvlLbl val="0"/>
      </c:catAx>
      <c:valAx>
        <c:axId val="765598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7656029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96-4F2D-9557-155995EE131D}"/>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096-4F2D-9557-155995EE131D}"/>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F096-4F2D-9557-155995EE131D}"/>
              </c:ext>
            </c:extLst>
          </c:dPt>
          <c:dLbls>
            <c:dLbl>
              <c:idx val="2"/>
              <c:layout>
                <c:manualLayout>
                  <c:x val="6.9660104986876539E-2"/>
                  <c:y val="9.1371391076115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96-4F2D-9557-155995EE131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Hoja1!$F$24:$F$26</c:f>
              <c:strCache>
                <c:ptCount val="3"/>
                <c:pt idx="0">
                  <c:v>Accidente de tránsito</c:v>
                </c:pt>
                <c:pt idx="1">
                  <c:v>Evento catastrófico</c:v>
                </c:pt>
                <c:pt idx="2">
                  <c:v>Evento terrorista</c:v>
                </c:pt>
              </c:strCache>
            </c:strRef>
          </c:cat>
          <c:val>
            <c:numRef>
              <c:f>Hoja1!$H$24:$H$26</c:f>
              <c:numCache>
                <c:formatCode>0%</c:formatCode>
                <c:ptCount val="3"/>
                <c:pt idx="0">
                  <c:v>0.93733595800524938</c:v>
                </c:pt>
                <c:pt idx="1">
                  <c:v>5.7086614173228349E-2</c:v>
                </c:pt>
                <c:pt idx="2">
                  <c:v>5.5774278215223096E-3</c:v>
                </c:pt>
              </c:numCache>
            </c:numRef>
          </c:val>
          <c:extLst>
            <c:ext xmlns:c16="http://schemas.microsoft.com/office/drawing/2014/chart" uri="{C3380CC4-5D6E-409C-BE32-E72D297353CC}">
              <c16:uniqueId val="{00000006-F096-4F2D-9557-155995EE13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Hoja1!$F$38:$F$68</c:f>
              <c:strCache>
                <c:ptCount val="31"/>
                <c:pt idx="0">
                  <c:v>SAN ANDRES</c:v>
                </c:pt>
                <c:pt idx="1">
                  <c:v>GUAVIARE</c:v>
                </c:pt>
                <c:pt idx="2">
                  <c:v>VICHADA</c:v>
                </c:pt>
                <c:pt idx="3">
                  <c:v>AMAZONAS</c:v>
                </c:pt>
                <c:pt idx="4">
                  <c:v>CHOCO</c:v>
                </c:pt>
                <c:pt idx="5">
                  <c:v>QUINDIO</c:v>
                </c:pt>
                <c:pt idx="6">
                  <c:v>BOYACA</c:v>
                </c:pt>
                <c:pt idx="7">
                  <c:v>RISARALDA</c:v>
                </c:pt>
                <c:pt idx="8">
                  <c:v>CAQUETA</c:v>
                </c:pt>
                <c:pt idx="9">
                  <c:v>ARAUCA</c:v>
                </c:pt>
                <c:pt idx="10">
                  <c:v>META</c:v>
                </c:pt>
                <c:pt idx="11">
                  <c:v>PUTUMAYO</c:v>
                </c:pt>
                <c:pt idx="12">
                  <c:v>LA GUAJIRA</c:v>
                </c:pt>
                <c:pt idx="13">
                  <c:v>CALDAS</c:v>
                </c:pt>
                <c:pt idx="14">
                  <c:v>CASANARE</c:v>
                </c:pt>
                <c:pt idx="15">
                  <c:v>CUNDINAMARCA</c:v>
                </c:pt>
                <c:pt idx="16">
                  <c:v>BOGOTA D.C.</c:v>
                </c:pt>
                <c:pt idx="17">
                  <c:v>CAUCA</c:v>
                </c:pt>
                <c:pt idx="18">
                  <c:v>NARIÑO</c:v>
                </c:pt>
                <c:pt idx="19">
                  <c:v>SANTANDER</c:v>
                </c:pt>
                <c:pt idx="20">
                  <c:v>TOLIMA</c:v>
                </c:pt>
                <c:pt idx="21">
                  <c:v>SUCRE</c:v>
                </c:pt>
                <c:pt idx="22">
                  <c:v>BOLIVAR</c:v>
                </c:pt>
                <c:pt idx="23">
                  <c:v>MAGDALENA</c:v>
                </c:pt>
                <c:pt idx="24">
                  <c:v>ATLANTICO</c:v>
                </c:pt>
                <c:pt idx="25">
                  <c:v>NORTE DE SANTANDER</c:v>
                </c:pt>
                <c:pt idx="26">
                  <c:v>HUILA</c:v>
                </c:pt>
                <c:pt idx="27">
                  <c:v>ANTIOQUIA</c:v>
                </c:pt>
                <c:pt idx="28">
                  <c:v>CESAR</c:v>
                </c:pt>
                <c:pt idx="29">
                  <c:v>CORDOBA</c:v>
                </c:pt>
                <c:pt idx="30">
                  <c:v>VALLE</c:v>
                </c:pt>
              </c:strCache>
            </c:strRef>
          </c:cat>
          <c:val>
            <c:numRef>
              <c:f>Hoja1!$G$38:$G$68</c:f>
              <c:numCache>
                <c:formatCode>General</c:formatCode>
                <c:ptCount val="31"/>
                <c:pt idx="0">
                  <c:v>2</c:v>
                </c:pt>
                <c:pt idx="1">
                  <c:v>4</c:v>
                </c:pt>
                <c:pt idx="2">
                  <c:v>4</c:v>
                </c:pt>
                <c:pt idx="3">
                  <c:v>15</c:v>
                </c:pt>
                <c:pt idx="4">
                  <c:v>16</c:v>
                </c:pt>
                <c:pt idx="5">
                  <c:v>29</c:v>
                </c:pt>
                <c:pt idx="6">
                  <c:v>31</c:v>
                </c:pt>
                <c:pt idx="7">
                  <c:v>38</c:v>
                </c:pt>
                <c:pt idx="8">
                  <c:v>40</c:v>
                </c:pt>
                <c:pt idx="9">
                  <c:v>45</c:v>
                </c:pt>
                <c:pt idx="10">
                  <c:v>49</c:v>
                </c:pt>
                <c:pt idx="11">
                  <c:v>49</c:v>
                </c:pt>
                <c:pt idx="12">
                  <c:v>58</c:v>
                </c:pt>
                <c:pt idx="13">
                  <c:v>59</c:v>
                </c:pt>
                <c:pt idx="14">
                  <c:v>63</c:v>
                </c:pt>
                <c:pt idx="15">
                  <c:v>78</c:v>
                </c:pt>
                <c:pt idx="16">
                  <c:v>86</c:v>
                </c:pt>
                <c:pt idx="17">
                  <c:v>98</c:v>
                </c:pt>
                <c:pt idx="18">
                  <c:v>99</c:v>
                </c:pt>
                <c:pt idx="19">
                  <c:v>102</c:v>
                </c:pt>
                <c:pt idx="20">
                  <c:v>114</c:v>
                </c:pt>
                <c:pt idx="21">
                  <c:v>122</c:v>
                </c:pt>
                <c:pt idx="22">
                  <c:v>124</c:v>
                </c:pt>
                <c:pt idx="23">
                  <c:v>128</c:v>
                </c:pt>
                <c:pt idx="24">
                  <c:v>131</c:v>
                </c:pt>
                <c:pt idx="25">
                  <c:v>143</c:v>
                </c:pt>
                <c:pt idx="26">
                  <c:v>183</c:v>
                </c:pt>
                <c:pt idx="27">
                  <c:v>230</c:v>
                </c:pt>
                <c:pt idx="28">
                  <c:v>237</c:v>
                </c:pt>
                <c:pt idx="29">
                  <c:v>311</c:v>
                </c:pt>
                <c:pt idx="30">
                  <c:v>360</c:v>
                </c:pt>
              </c:numCache>
            </c:numRef>
          </c:val>
          <c:extLst>
            <c:ext xmlns:c16="http://schemas.microsoft.com/office/drawing/2014/chart" uri="{C3380CC4-5D6E-409C-BE32-E72D297353CC}">
              <c16:uniqueId val="{00000000-8D7A-48EF-9603-DFEACB164C67}"/>
            </c:ext>
          </c:extLst>
        </c:ser>
        <c:dLbls>
          <c:showLegendKey val="0"/>
          <c:showVal val="0"/>
          <c:showCatName val="0"/>
          <c:showSerName val="0"/>
          <c:showPercent val="0"/>
          <c:showBubbleSize val="0"/>
        </c:dLbls>
        <c:gapWidth val="182"/>
        <c:axId val="890506720"/>
        <c:axId val="890503440"/>
      </c:barChart>
      <c:catAx>
        <c:axId val="89050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503440"/>
        <c:crosses val="autoZero"/>
        <c:auto val="1"/>
        <c:lblAlgn val="ctr"/>
        <c:lblOffset val="100"/>
        <c:noMultiLvlLbl val="0"/>
      </c:catAx>
      <c:valAx>
        <c:axId val="89050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50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9-20T06:56:28.603" idx="6">
    <p:pos x="3740" y="983"/>
    <p:text>hace falta la identificación del servicio verificación liquidación y pago servicios de salud no financiados con UPC ni presupuestos máximos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2712E-0561-4639-846A-99BB735DCBA7}"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ES"/>
        </a:p>
      </dgm:t>
    </dgm:pt>
    <dgm:pt modelId="{29BD7575-4F53-45E5-A627-BEBA0E22D91A}">
      <dgm:prSet phldrT="[Texto]"/>
      <dgm:spPr>
        <a:xfrm>
          <a:off x="3209208" y="2010211"/>
          <a:ext cx="2750750" cy="1340141"/>
        </a:xfrm>
        <a:prstGeom prst="roundRect">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rgbClr val="002060"/>
              </a:solidFill>
              <a:latin typeface="Calibri" panose="020F0502020204030204"/>
              <a:ea typeface="+mn-ea"/>
              <a:cs typeface="+mn-cs"/>
            </a:rPr>
            <a:t>CARACTERIZACIÓN</a:t>
          </a:r>
        </a:p>
      </dgm:t>
    </dgm:pt>
    <dgm:pt modelId="{A3F0694E-B12F-4B26-963E-AF1820E6D44D}" type="parTrans" cxnId="{F75CCBAC-F5CC-4076-BA06-1197491103ED}">
      <dgm:prSet/>
      <dgm:spPr/>
      <dgm:t>
        <a:bodyPr/>
        <a:lstStyle/>
        <a:p>
          <a:endParaRPr lang="es-ES"/>
        </a:p>
      </dgm:t>
    </dgm:pt>
    <dgm:pt modelId="{C617BECD-5213-480A-A1D2-3ED848259637}" type="sibTrans" cxnId="{F75CCBAC-F5CC-4076-BA06-1197491103ED}">
      <dgm:prSet/>
      <dgm:spPr/>
      <dgm:t>
        <a:bodyPr/>
        <a:lstStyle/>
        <a:p>
          <a:endParaRPr lang="es-ES"/>
        </a:p>
      </dgm:t>
    </dgm:pt>
    <dgm:pt modelId="{9B82422B-7EEC-4A82-939E-359F684385A1}">
      <dgm:prSet phldrT="[Texto]"/>
      <dgm:spPr>
        <a:xfrm rot="16200000">
          <a:off x="952150" y="-952150"/>
          <a:ext cx="2680282" cy="4584583"/>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GOBIERNO DIGITAL</a:t>
          </a:r>
        </a:p>
      </dgm:t>
    </dgm:pt>
    <dgm:pt modelId="{63CDA8B9-D648-4DAD-9B4D-E7527243267F}" type="parTrans" cxnId="{03179AF1-FA1D-4CF1-9063-255DB5BF5AB8}">
      <dgm:prSet/>
      <dgm:spPr/>
      <dgm:t>
        <a:bodyPr/>
        <a:lstStyle/>
        <a:p>
          <a:endParaRPr lang="es-ES"/>
        </a:p>
      </dgm:t>
    </dgm:pt>
    <dgm:pt modelId="{6372D3DE-D386-4315-911F-E737DDA088BE}" type="sibTrans" cxnId="{03179AF1-FA1D-4CF1-9063-255DB5BF5AB8}">
      <dgm:prSet/>
      <dgm:spPr/>
      <dgm:t>
        <a:bodyPr/>
        <a:lstStyle/>
        <a:p>
          <a:endParaRPr lang="es-ES"/>
        </a:p>
      </dgm:t>
    </dgm:pt>
    <dgm:pt modelId="{E6DC194C-8056-4EB9-AD02-861C490E9338}">
      <dgm:prSet phldrT="[Texto]"/>
      <dgm:spPr>
        <a:xfrm>
          <a:off x="4584583" y="0"/>
          <a:ext cx="4584583" cy="2680282"/>
        </a:xfrm>
        <a:prstGeom prst="round1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TRANSPARENCIA</a:t>
          </a:r>
        </a:p>
      </dgm:t>
    </dgm:pt>
    <dgm:pt modelId="{6910D602-3CD9-4A57-B19A-98064371A809}" type="parTrans" cxnId="{675FDC30-94C2-482C-836A-C7BAEDACC7F6}">
      <dgm:prSet/>
      <dgm:spPr/>
      <dgm:t>
        <a:bodyPr/>
        <a:lstStyle/>
        <a:p>
          <a:endParaRPr lang="es-ES"/>
        </a:p>
      </dgm:t>
    </dgm:pt>
    <dgm:pt modelId="{D7733D07-2227-4CCA-94D5-11F4012A5180}" type="sibTrans" cxnId="{675FDC30-94C2-482C-836A-C7BAEDACC7F6}">
      <dgm:prSet/>
      <dgm:spPr/>
      <dgm:t>
        <a:bodyPr/>
        <a:lstStyle/>
        <a:p>
          <a:endParaRPr lang="es-ES"/>
        </a:p>
      </dgm:t>
    </dgm:pt>
    <dgm:pt modelId="{9D45361E-662F-4A5E-9729-433FEE978F74}">
      <dgm:prSet phldrT="[Texto]"/>
      <dgm:spPr>
        <a:xfrm rot="10800000">
          <a:off x="0" y="2680282"/>
          <a:ext cx="4584583" cy="2680282"/>
        </a:xfrm>
        <a:prstGeom prst="round1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PARTICIPACIÓN CIUDADANA Y RENDICIÓN DE CUENTAS</a:t>
          </a:r>
        </a:p>
      </dgm:t>
    </dgm:pt>
    <dgm:pt modelId="{5F620166-9599-4314-9DC4-1F3F6A62CD5B}" type="parTrans" cxnId="{A5BF5919-3B95-4D29-9C7D-1006C2240188}">
      <dgm:prSet/>
      <dgm:spPr/>
      <dgm:t>
        <a:bodyPr/>
        <a:lstStyle/>
        <a:p>
          <a:endParaRPr lang="es-ES"/>
        </a:p>
      </dgm:t>
    </dgm:pt>
    <dgm:pt modelId="{9A15C756-2171-40FD-BD0C-802388B2A853}" type="sibTrans" cxnId="{A5BF5919-3B95-4D29-9C7D-1006C2240188}">
      <dgm:prSet/>
      <dgm:spPr/>
      <dgm:t>
        <a:bodyPr/>
        <a:lstStyle/>
        <a:p>
          <a:endParaRPr lang="es-ES"/>
        </a:p>
      </dgm:t>
    </dgm:pt>
    <dgm:pt modelId="{C04A960A-1164-4087-8E26-42F34F1D6948}">
      <dgm:prSet phldrT="[Texto]"/>
      <dgm:spPr>
        <a:xfrm rot="5400000">
          <a:off x="5536734" y="1728132"/>
          <a:ext cx="2680282" cy="4584583"/>
        </a:xfrm>
        <a:prstGeom prst="round1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SERVICIO AL CIUDADANO</a:t>
          </a:r>
        </a:p>
      </dgm:t>
    </dgm:pt>
    <dgm:pt modelId="{4B32AE60-E906-40DB-987D-DB99A30E246C}" type="parTrans" cxnId="{8681E9B8-5E94-49B3-967E-3B056CFB0CE5}">
      <dgm:prSet/>
      <dgm:spPr/>
      <dgm:t>
        <a:bodyPr/>
        <a:lstStyle/>
        <a:p>
          <a:endParaRPr lang="es-ES"/>
        </a:p>
      </dgm:t>
    </dgm:pt>
    <dgm:pt modelId="{5965FEB9-CE3F-4C37-A544-BEE91FFC66FA}" type="sibTrans" cxnId="{8681E9B8-5E94-49B3-967E-3B056CFB0CE5}">
      <dgm:prSet/>
      <dgm:spPr/>
      <dgm:t>
        <a:bodyPr/>
        <a:lstStyle/>
        <a:p>
          <a:endParaRPr lang="es-ES"/>
        </a:p>
      </dgm:t>
    </dgm:pt>
    <dgm:pt modelId="{A8937A43-B6E5-4473-B83C-8F80B0B65A7B}" type="pres">
      <dgm:prSet presAssocID="{2632712E-0561-4639-846A-99BB735DCBA7}" presName="diagram" presStyleCnt="0">
        <dgm:presLayoutVars>
          <dgm:chMax val="1"/>
          <dgm:dir/>
          <dgm:animLvl val="ctr"/>
          <dgm:resizeHandles val="exact"/>
        </dgm:presLayoutVars>
      </dgm:prSet>
      <dgm:spPr/>
    </dgm:pt>
    <dgm:pt modelId="{E18C05D2-68DF-4180-A95D-14AABA90D21A}" type="pres">
      <dgm:prSet presAssocID="{2632712E-0561-4639-846A-99BB735DCBA7}" presName="matrix" presStyleCnt="0"/>
      <dgm:spPr/>
    </dgm:pt>
    <dgm:pt modelId="{3B73EC0A-9262-46CA-822F-D1BBB18679CA}" type="pres">
      <dgm:prSet presAssocID="{2632712E-0561-4639-846A-99BB735DCBA7}" presName="tile1" presStyleLbl="node1" presStyleIdx="0" presStyleCnt="4"/>
      <dgm:spPr/>
    </dgm:pt>
    <dgm:pt modelId="{C8717515-D640-4943-82C6-5B0CADE6CB12}" type="pres">
      <dgm:prSet presAssocID="{2632712E-0561-4639-846A-99BB735DCBA7}" presName="tile1text" presStyleLbl="node1" presStyleIdx="0" presStyleCnt="4">
        <dgm:presLayoutVars>
          <dgm:chMax val="0"/>
          <dgm:chPref val="0"/>
          <dgm:bulletEnabled val="1"/>
        </dgm:presLayoutVars>
      </dgm:prSet>
      <dgm:spPr/>
    </dgm:pt>
    <dgm:pt modelId="{FFEDC6C3-FFC0-440C-A71C-56E5E5F11294}" type="pres">
      <dgm:prSet presAssocID="{2632712E-0561-4639-846A-99BB735DCBA7}" presName="tile2" presStyleLbl="node1" presStyleIdx="1" presStyleCnt="4"/>
      <dgm:spPr/>
    </dgm:pt>
    <dgm:pt modelId="{32DEC189-8478-4D75-B6F8-D25742B07691}" type="pres">
      <dgm:prSet presAssocID="{2632712E-0561-4639-846A-99BB735DCBA7}" presName="tile2text" presStyleLbl="node1" presStyleIdx="1" presStyleCnt="4">
        <dgm:presLayoutVars>
          <dgm:chMax val="0"/>
          <dgm:chPref val="0"/>
          <dgm:bulletEnabled val="1"/>
        </dgm:presLayoutVars>
      </dgm:prSet>
      <dgm:spPr/>
    </dgm:pt>
    <dgm:pt modelId="{E11D911D-783A-4ED4-88BE-6115C5935A96}" type="pres">
      <dgm:prSet presAssocID="{2632712E-0561-4639-846A-99BB735DCBA7}" presName="tile3" presStyleLbl="node1" presStyleIdx="2" presStyleCnt="4"/>
      <dgm:spPr/>
    </dgm:pt>
    <dgm:pt modelId="{2D190203-F71B-4135-B7D8-E509ABB25C86}" type="pres">
      <dgm:prSet presAssocID="{2632712E-0561-4639-846A-99BB735DCBA7}" presName="tile3text" presStyleLbl="node1" presStyleIdx="2" presStyleCnt="4">
        <dgm:presLayoutVars>
          <dgm:chMax val="0"/>
          <dgm:chPref val="0"/>
          <dgm:bulletEnabled val="1"/>
        </dgm:presLayoutVars>
      </dgm:prSet>
      <dgm:spPr/>
    </dgm:pt>
    <dgm:pt modelId="{D6E1B300-3AE9-4FEA-B2FA-6C7C5B223387}" type="pres">
      <dgm:prSet presAssocID="{2632712E-0561-4639-846A-99BB735DCBA7}" presName="tile4" presStyleLbl="node1" presStyleIdx="3" presStyleCnt="4"/>
      <dgm:spPr/>
    </dgm:pt>
    <dgm:pt modelId="{15552119-D630-45EF-B999-BDAEA59C8309}" type="pres">
      <dgm:prSet presAssocID="{2632712E-0561-4639-846A-99BB735DCBA7}" presName="tile4text" presStyleLbl="node1" presStyleIdx="3" presStyleCnt="4">
        <dgm:presLayoutVars>
          <dgm:chMax val="0"/>
          <dgm:chPref val="0"/>
          <dgm:bulletEnabled val="1"/>
        </dgm:presLayoutVars>
      </dgm:prSet>
      <dgm:spPr/>
    </dgm:pt>
    <dgm:pt modelId="{0D673F4B-78F1-455C-9D56-37071065507B}" type="pres">
      <dgm:prSet presAssocID="{2632712E-0561-4639-846A-99BB735DCBA7}" presName="centerTile" presStyleLbl="fgShp" presStyleIdx="0" presStyleCnt="1">
        <dgm:presLayoutVars>
          <dgm:chMax val="0"/>
          <dgm:chPref val="0"/>
        </dgm:presLayoutVars>
      </dgm:prSet>
      <dgm:spPr/>
    </dgm:pt>
  </dgm:ptLst>
  <dgm:cxnLst>
    <dgm:cxn modelId="{72EDCC0D-A4D3-4A76-B379-27566A3D4904}" type="presOf" srcId="{9B82422B-7EEC-4A82-939E-359F684385A1}" destId="{C8717515-D640-4943-82C6-5B0CADE6CB12}" srcOrd="1" destOrd="0" presId="urn:microsoft.com/office/officeart/2005/8/layout/matrix1"/>
    <dgm:cxn modelId="{A5BF5919-3B95-4D29-9C7D-1006C2240188}" srcId="{29BD7575-4F53-45E5-A627-BEBA0E22D91A}" destId="{9D45361E-662F-4A5E-9729-433FEE978F74}" srcOrd="2" destOrd="0" parTransId="{5F620166-9599-4314-9DC4-1F3F6A62CD5B}" sibTransId="{9A15C756-2171-40FD-BD0C-802388B2A853}"/>
    <dgm:cxn modelId="{675FDC30-94C2-482C-836A-C7BAEDACC7F6}" srcId="{29BD7575-4F53-45E5-A627-BEBA0E22D91A}" destId="{E6DC194C-8056-4EB9-AD02-861C490E9338}" srcOrd="1" destOrd="0" parTransId="{6910D602-3CD9-4A57-B19A-98064371A809}" sibTransId="{D7733D07-2227-4CCA-94D5-11F4012A5180}"/>
    <dgm:cxn modelId="{1C754435-0278-49B4-A487-A92DEC953414}" type="presOf" srcId="{9D45361E-662F-4A5E-9729-433FEE978F74}" destId="{E11D911D-783A-4ED4-88BE-6115C5935A96}" srcOrd="0" destOrd="0" presId="urn:microsoft.com/office/officeart/2005/8/layout/matrix1"/>
    <dgm:cxn modelId="{E0CF8675-3D4B-44F1-B410-EE1B0C340D4B}" type="presOf" srcId="{2632712E-0561-4639-846A-99BB735DCBA7}" destId="{A8937A43-B6E5-4473-B83C-8F80B0B65A7B}" srcOrd="0" destOrd="0" presId="urn:microsoft.com/office/officeart/2005/8/layout/matrix1"/>
    <dgm:cxn modelId="{BB1E0893-D402-41D9-84BA-5AAC14B90A87}" type="presOf" srcId="{C04A960A-1164-4087-8E26-42F34F1D6948}" destId="{15552119-D630-45EF-B999-BDAEA59C8309}" srcOrd="1" destOrd="0" presId="urn:microsoft.com/office/officeart/2005/8/layout/matrix1"/>
    <dgm:cxn modelId="{D3C0A596-97EA-44E6-93EF-E0F4EAEC2028}" type="presOf" srcId="{9B82422B-7EEC-4A82-939E-359F684385A1}" destId="{3B73EC0A-9262-46CA-822F-D1BBB18679CA}" srcOrd="0" destOrd="0" presId="urn:microsoft.com/office/officeart/2005/8/layout/matrix1"/>
    <dgm:cxn modelId="{9C5835AA-74EE-4C78-973E-0E80B82B588C}" type="presOf" srcId="{29BD7575-4F53-45E5-A627-BEBA0E22D91A}" destId="{0D673F4B-78F1-455C-9D56-37071065507B}" srcOrd="0" destOrd="0" presId="urn:microsoft.com/office/officeart/2005/8/layout/matrix1"/>
    <dgm:cxn modelId="{F75CCBAC-F5CC-4076-BA06-1197491103ED}" srcId="{2632712E-0561-4639-846A-99BB735DCBA7}" destId="{29BD7575-4F53-45E5-A627-BEBA0E22D91A}" srcOrd="0" destOrd="0" parTransId="{A3F0694E-B12F-4B26-963E-AF1820E6D44D}" sibTransId="{C617BECD-5213-480A-A1D2-3ED848259637}"/>
    <dgm:cxn modelId="{E87ADCB3-0FEF-481E-AC80-6B794B65034B}" type="presOf" srcId="{9D45361E-662F-4A5E-9729-433FEE978F74}" destId="{2D190203-F71B-4135-B7D8-E509ABB25C86}" srcOrd="1" destOrd="0" presId="urn:microsoft.com/office/officeart/2005/8/layout/matrix1"/>
    <dgm:cxn modelId="{8681E9B8-5E94-49B3-967E-3B056CFB0CE5}" srcId="{29BD7575-4F53-45E5-A627-BEBA0E22D91A}" destId="{C04A960A-1164-4087-8E26-42F34F1D6948}" srcOrd="3" destOrd="0" parTransId="{4B32AE60-E906-40DB-987D-DB99A30E246C}" sibTransId="{5965FEB9-CE3F-4C37-A544-BEE91FFC66FA}"/>
    <dgm:cxn modelId="{E73E82DA-A72E-4DD2-A9E6-49A37D109C09}" type="presOf" srcId="{E6DC194C-8056-4EB9-AD02-861C490E9338}" destId="{32DEC189-8478-4D75-B6F8-D25742B07691}" srcOrd="1" destOrd="0" presId="urn:microsoft.com/office/officeart/2005/8/layout/matrix1"/>
    <dgm:cxn modelId="{04B709F0-E834-4D22-B7FF-21DB4F2A1D2A}" type="presOf" srcId="{E6DC194C-8056-4EB9-AD02-861C490E9338}" destId="{FFEDC6C3-FFC0-440C-A71C-56E5E5F11294}" srcOrd="0" destOrd="0" presId="urn:microsoft.com/office/officeart/2005/8/layout/matrix1"/>
    <dgm:cxn modelId="{03179AF1-FA1D-4CF1-9063-255DB5BF5AB8}" srcId="{29BD7575-4F53-45E5-A627-BEBA0E22D91A}" destId="{9B82422B-7EEC-4A82-939E-359F684385A1}" srcOrd="0" destOrd="0" parTransId="{63CDA8B9-D648-4DAD-9B4D-E7527243267F}" sibTransId="{6372D3DE-D386-4315-911F-E737DDA088BE}"/>
    <dgm:cxn modelId="{0141D5F1-DC09-49F2-9FA0-B5AAEC40A4D4}" type="presOf" srcId="{C04A960A-1164-4087-8E26-42F34F1D6948}" destId="{D6E1B300-3AE9-4FEA-B2FA-6C7C5B223387}" srcOrd="0" destOrd="0" presId="urn:microsoft.com/office/officeart/2005/8/layout/matrix1"/>
    <dgm:cxn modelId="{5F22F828-555F-4044-910F-BAC7DECFB11B}" type="presParOf" srcId="{A8937A43-B6E5-4473-B83C-8F80B0B65A7B}" destId="{E18C05D2-68DF-4180-A95D-14AABA90D21A}" srcOrd="0" destOrd="0" presId="urn:microsoft.com/office/officeart/2005/8/layout/matrix1"/>
    <dgm:cxn modelId="{29F7F4CD-5860-484F-A471-2D742DC88C2E}" type="presParOf" srcId="{E18C05D2-68DF-4180-A95D-14AABA90D21A}" destId="{3B73EC0A-9262-46CA-822F-D1BBB18679CA}" srcOrd="0" destOrd="0" presId="urn:microsoft.com/office/officeart/2005/8/layout/matrix1"/>
    <dgm:cxn modelId="{43EF1A68-47DC-434A-8146-7403FB7D1C41}" type="presParOf" srcId="{E18C05D2-68DF-4180-A95D-14AABA90D21A}" destId="{C8717515-D640-4943-82C6-5B0CADE6CB12}" srcOrd="1" destOrd="0" presId="urn:microsoft.com/office/officeart/2005/8/layout/matrix1"/>
    <dgm:cxn modelId="{2F0F4F58-BE39-4F3A-B8CF-995578AEDB93}" type="presParOf" srcId="{E18C05D2-68DF-4180-A95D-14AABA90D21A}" destId="{FFEDC6C3-FFC0-440C-A71C-56E5E5F11294}" srcOrd="2" destOrd="0" presId="urn:microsoft.com/office/officeart/2005/8/layout/matrix1"/>
    <dgm:cxn modelId="{6D162684-685F-4A8D-9AAE-93F611F917E5}" type="presParOf" srcId="{E18C05D2-68DF-4180-A95D-14AABA90D21A}" destId="{32DEC189-8478-4D75-B6F8-D25742B07691}" srcOrd="3" destOrd="0" presId="urn:microsoft.com/office/officeart/2005/8/layout/matrix1"/>
    <dgm:cxn modelId="{13647284-123A-4B2C-BCB2-54FA0EC0688E}" type="presParOf" srcId="{E18C05D2-68DF-4180-A95D-14AABA90D21A}" destId="{E11D911D-783A-4ED4-88BE-6115C5935A96}" srcOrd="4" destOrd="0" presId="urn:microsoft.com/office/officeart/2005/8/layout/matrix1"/>
    <dgm:cxn modelId="{05918057-DBBF-4247-8816-794256E19387}" type="presParOf" srcId="{E18C05D2-68DF-4180-A95D-14AABA90D21A}" destId="{2D190203-F71B-4135-B7D8-E509ABB25C86}" srcOrd="5" destOrd="0" presId="urn:microsoft.com/office/officeart/2005/8/layout/matrix1"/>
    <dgm:cxn modelId="{FC864746-7373-49FD-9CD4-A53269C04B56}" type="presParOf" srcId="{E18C05D2-68DF-4180-A95D-14AABA90D21A}" destId="{D6E1B300-3AE9-4FEA-B2FA-6C7C5B223387}" srcOrd="6" destOrd="0" presId="urn:microsoft.com/office/officeart/2005/8/layout/matrix1"/>
    <dgm:cxn modelId="{94405A4E-CC4D-40C3-9B9F-9F06D049265C}" type="presParOf" srcId="{E18C05D2-68DF-4180-A95D-14AABA90D21A}" destId="{15552119-D630-45EF-B999-BDAEA59C8309}" srcOrd="7" destOrd="0" presId="urn:microsoft.com/office/officeart/2005/8/layout/matrix1"/>
    <dgm:cxn modelId="{6B49F05C-F9D5-4374-848A-62D322D748EF}" type="presParOf" srcId="{A8937A43-B6E5-4473-B83C-8F80B0B65A7B}" destId="{0D673F4B-78F1-455C-9D56-37071065507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4F6CF-31E0-4854-9355-3BD33B3B634C}"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s-ES"/>
        </a:p>
      </dgm:t>
    </dgm:pt>
    <dgm:pt modelId="{5128A6EF-8CAE-46A8-9F4F-A3912274936D}">
      <dgm:prSet phldrT="[Texto]"/>
      <dgm:spPr>
        <a:xfrm>
          <a:off x="3409" y="50426"/>
          <a:ext cx="3323884" cy="693891"/>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 Taller de Socialización Acuerdo de Punto Final</a:t>
          </a:r>
          <a:endParaRPr lang="es-ES" b="0" i="0" u="none" strike="noStrike" cap="none" baseline="0" noProof="0">
            <a:solidFill>
              <a:srgbClr val="010000"/>
            </a:solidFill>
            <a:latin typeface="Calibri Light"/>
            <a:ea typeface="+mn-ea"/>
            <a:cs typeface="Calibri Light"/>
          </a:endParaRPr>
        </a:p>
      </dgm:t>
    </dgm:pt>
    <dgm:pt modelId="{15D90D92-FF01-4B91-8B27-B25B90458A55}" type="parTrans" cxnId="{110FFB7F-C27E-48FC-AD5C-490563F8C18C}">
      <dgm:prSet/>
      <dgm:spPr/>
      <dgm:t>
        <a:bodyPr/>
        <a:lstStyle/>
        <a:p>
          <a:endParaRPr lang="es-ES"/>
        </a:p>
      </dgm:t>
    </dgm:pt>
    <dgm:pt modelId="{025C81E0-95BE-4A21-AC80-1A08D0CC5740}" type="sibTrans" cxnId="{110FFB7F-C27E-48FC-AD5C-490563F8C18C}">
      <dgm:prSet/>
      <dgm:spPr/>
      <dgm:t>
        <a:bodyPr/>
        <a:lstStyle/>
        <a:p>
          <a:endParaRPr lang="es-ES"/>
        </a:p>
      </dgm:t>
    </dgm:pt>
    <dgm:pt modelId="{E363463A-A4D5-4A62-9B2D-3EB7D17001F2}">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EPS, IPS, agremiaciones, gestores farmacéuticos.</a:t>
          </a:r>
        </a:p>
      </dgm:t>
    </dgm:pt>
    <dgm:pt modelId="{820E40DC-41CE-468D-9281-4815E0E6BDD4}" type="parTrans" cxnId="{61147ED4-EC7A-4F8F-BE2B-A4843A2D3958}">
      <dgm:prSet/>
      <dgm:spPr/>
      <dgm:t>
        <a:bodyPr/>
        <a:lstStyle/>
        <a:p>
          <a:endParaRPr lang="es-ES"/>
        </a:p>
      </dgm:t>
    </dgm:pt>
    <dgm:pt modelId="{7A86DB14-39F9-4A02-A940-9AB807946677}" type="sibTrans" cxnId="{61147ED4-EC7A-4F8F-BE2B-A4843A2D3958}">
      <dgm:prSet/>
      <dgm:spPr/>
      <dgm:t>
        <a:bodyPr/>
        <a:lstStyle/>
        <a:p>
          <a:endParaRPr lang="es-ES"/>
        </a:p>
      </dgm:t>
    </dgm:pt>
    <dgm:pt modelId="{AF34E9BA-9BEA-41E8-AA4A-42D86AEE8FD1}">
      <dgm:prSet phldrT="[Texto]"/>
      <dgm:spPr>
        <a:xfrm>
          <a:off x="3792637" y="50426"/>
          <a:ext cx="3323884" cy="693891"/>
        </a:xfrm>
        <a:prstGeom prst="rect">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Capacitación implementación mecanismos temporales </a:t>
          </a:r>
          <a:r>
            <a:rPr lang="es-ES" b="0" err="1">
              <a:solidFill>
                <a:sysClr val="window" lastClr="FFFFFF"/>
              </a:solidFill>
              <a:latin typeface="Calibri" panose="020F0502020204030204"/>
              <a:ea typeface="+mn-ea"/>
              <a:cs typeface="+mn-cs"/>
            </a:rPr>
            <a:t>Covid</a:t>
          </a:r>
          <a:endParaRPr lang="es-ES" b="0">
            <a:solidFill>
              <a:sysClr val="window" lastClr="FFFFFF"/>
            </a:solidFill>
            <a:latin typeface="Calibri" panose="020F0502020204030204"/>
            <a:ea typeface="+mn-ea"/>
            <a:cs typeface="+mn-cs"/>
          </a:endParaRPr>
        </a:p>
      </dgm:t>
    </dgm:pt>
    <dgm:pt modelId="{3674AF20-09A6-4F23-8ED9-AAD2D4924E9B}" type="parTrans" cxnId="{18C037A7-47E6-4137-9E19-B6AA2992F134}">
      <dgm:prSet/>
      <dgm:spPr/>
      <dgm:t>
        <a:bodyPr/>
        <a:lstStyle/>
        <a:p>
          <a:endParaRPr lang="es-ES"/>
        </a:p>
      </dgm:t>
    </dgm:pt>
    <dgm:pt modelId="{9DB7C318-B7FF-4A8B-B72C-6DB00C201554}" type="sibTrans" cxnId="{18C037A7-47E6-4137-9E19-B6AA2992F134}">
      <dgm:prSet/>
      <dgm:spPr/>
      <dgm:t>
        <a:bodyPr/>
        <a:lstStyle/>
        <a:p>
          <a:endParaRPr lang="es-ES"/>
        </a:p>
      </dgm:t>
    </dgm:pt>
    <dgm:pt modelId="{7EEB1B68-CEF7-431B-9A3F-555C3F8FAA96}">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8 espacios de capacitación para aclaración dudas reportes anticipo por disponibilidad, bono talento humano, compensación temporal régimen subsidiado</a:t>
          </a:r>
        </a:p>
      </dgm:t>
    </dgm:pt>
    <dgm:pt modelId="{FA36BE4A-95C7-4A0E-A39F-31D9331F46BF}" type="parTrans" cxnId="{CC24CF55-BA9C-4671-B973-FF6C081E569E}">
      <dgm:prSet/>
      <dgm:spPr/>
      <dgm:t>
        <a:bodyPr/>
        <a:lstStyle/>
        <a:p>
          <a:endParaRPr lang="es-ES"/>
        </a:p>
      </dgm:t>
    </dgm:pt>
    <dgm:pt modelId="{71EAA577-D799-43B0-8159-DBE3EBBA2B2E}" type="sibTrans" cxnId="{CC24CF55-BA9C-4671-B973-FF6C081E569E}">
      <dgm:prSet/>
      <dgm:spPr/>
      <dgm:t>
        <a:bodyPr/>
        <a:lstStyle/>
        <a:p>
          <a:endParaRPr lang="es-ES"/>
        </a:p>
      </dgm:t>
    </dgm:pt>
    <dgm:pt modelId="{5923105A-36B2-435C-91E0-C6990180CE7C}">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EPS, talento humano en salud, entidades territoriales  e IPS</a:t>
          </a:r>
        </a:p>
      </dgm:t>
    </dgm:pt>
    <dgm:pt modelId="{A3B89CFF-36FD-4138-88C8-12E9577D71D6}" type="parTrans" cxnId="{4AD82C33-3361-4E1D-8248-A22A4420BA90}">
      <dgm:prSet/>
      <dgm:spPr/>
      <dgm:t>
        <a:bodyPr/>
        <a:lstStyle/>
        <a:p>
          <a:endParaRPr lang="es-ES"/>
        </a:p>
      </dgm:t>
    </dgm:pt>
    <dgm:pt modelId="{84B699B2-E4A7-4894-B22F-E4A84ABD94B7}" type="sibTrans" cxnId="{4AD82C33-3361-4E1D-8248-A22A4420BA90}">
      <dgm:prSet/>
      <dgm:spPr/>
      <dgm:t>
        <a:bodyPr/>
        <a:lstStyle/>
        <a:p>
          <a:endParaRPr lang="es-ES"/>
        </a:p>
      </dgm:t>
    </dgm:pt>
    <dgm:pt modelId="{A3670296-3199-4F7E-BD53-5568D3BB53A4}">
      <dgm:prSet phldrT="[Texto]"/>
      <dgm:spPr>
        <a:xfrm>
          <a:off x="7581866" y="50426"/>
          <a:ext cx="3323884" cy="693891"/>
        </a:xfrm>
        <a:prstGeom prst="rect">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Socialización de resultados y procesos misionales</a:t>
          </a:r>
        </a:p>
      </dgm:t>
    </dgm:pt>
    <dgm:pt modelId="{AB2D6BF5-BC91-46B6-82C6-FDDF819250BB}" type="parTrans" cxnId="{8F68B695-616D-440A-90A1-C8E7B5E514F9}">
      <dgm:prSet/>
      <dgm:spPr/>
      <dgm:t>
        <a:bodyPr/>
        <a:lstStyle/>
        <a:p>
          <a:endParaRPr lang="es-ES"/>
        </a:p>
      </dgm:t>
    </dgm:pt>
    <dgm:pt modelId="{D2E9C95C-6CBA-4FFA-A1DC-668F6A2AE237}" type="sibTrans" cxnId="{8F68B695-616D-440A-90A1-C8E7B5E514F9}">
      <dgm:prSet/>
      <dgm:spPr/>
      <dgm:t>
        <a:bodyPr/>
        <a:lstStyle/>
        <a:p>
          <a:endParaRPr lang="es-ES"/>
        </a:p>
      </dgm:t>
    </dgm:pt>
    <dgm:pt modelId="{2CDD9011-CBDE-487A-965B-69EB9B1B51E2}">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Flujo de recursos, financiamiento del SGSSS, auditorías de liquidación UPC, estado auditoría de recobros y reclamaciones, Retos PND</a:t>
          </a:r>
        </a:p>
      </dgm:t>
    </dgm:pt>
    <dgm:pt modelId="{00211D4E-1EEE-4FA3-B18A-07F228A0E5C8}" type="parTrans" cxnId="{DE9C3F60-D1D8-476A-8AC3-E29516419095}">
      <dgm:prSet/>
      <dgm:spPr/>
      <dgm:t>
        <a:bodyPr/>
        <a:lstStyle/>
        <a:p>
          <a:endParaRPr lang="es-ES"/>
        </a:p>
      </dgm:t>
    </dgm:pt>
    <dgm:pt modelId="{8129CA08-63FE-4D1E-BEA4-53DA4B2B73DE}" type="sibTrans" cxnId="{DE9C3F60-D1D8-476A-8AC3-E29516419095}">
      <dgm:prSet/>
      <dgm:spPr/>
      <dgm:t>
        <a:bodyPr/>
        <a:lstStyle/>
        <a:p>
          <a:endParaRPr lang="es-ES"/>
        </a:p>
      </dgm:t>
    </dgm:pt>
    <dgm:pt modelId="{F54AAAE2-903C-4280-8166-4CAC9483455B}">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Gremios, EPS, IPS, Cajas de Compensación, Operadores logísticos y farmacéuticas.</a:t>
          </a:r>
        </a:p>
      </dgm:t>
    </dgm:pt>
    <dgm:pt modelId="{9A573D89-2FF9-4E15-8E53-F167E0CDD8FB}" type="parTrans" cxnId="{C14CC385-4867-40EB-8973-6AD67CA2DD1D}">
      <dgm:prSet/>
      <dgm:spPr/>
      <dgm:t>
        <a:bodyPr/>
        <a:lstStyle/>
        <a:p>
          <a:endParaRPr lang="es-ES"/>
        </a:p>
      </dgm:t>
    </dgm:pt>
    <dgm:pt modelId="{CA661E16-2A1D-4B16-92AA-B4CC5580BEF3}" type="sibTrans" cxnId="{C14CC385-4867-40EB-8973-6AD67CA2DD1D}">
      <dgm:prSet/>
      <dgm:spPr/>
      <dgm:t>
        <a:bodyPr/>
        <a:lstStyle/>
        <a:p>
          <a:endParaRPr lang="es-ES"/>
        </a:p>
      </dgm:t>
    </dgm:pt>
    <dgm:pt modelId="{F415D818-95AD-431B-92BD-9682FDE469E4}">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Socialización manual de auditoría y cronograma de radicación.</a:t>
          </a:r>
        </a:p>
      </dgm:t>
    </dgm:pt>
    <dgm:pt modelId="{7239945F-DA04-4C8E-8E0F-077A78673CC6}" type="parTrans" cxnId="{2200D4F4-53B6-4F3A-9E68-0403E53AE8E3}">
      <dgm:prSet/>
      <dgm:spPr/>
      <dgm:t>
        <a:bodyPr/>
        <a:lstStyle/>
        <a:p>
          <a:endParaRPr lang="es-ES"/>
        </a:p>
      </dgm:t>
    </dgm:pt>
    <dgm:pt modelId="{E0E7C1D3-9962-4827-B9E8-603ECF86D691}" type="sibTrans" cxnId="{2200D4F4-53B6-4F3A-9E68-0403E53AE8E3}">
      <dgm:prSet/>
      <dgm:spPr/>
      <dgm:t>
        <a:bodyPr/>
        <a:lstStyle/>
        <a:p>
          <a:endParaRPr lang="es-ES"/>
        </a:p>
      </dgm:t>
    </dgm:pt>
    <dgm:pt modelId="{C5CB9A99-CFB4-4531-8193-849321347225}">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1100 participantes aprox.</a:t>
          </a:r>
        </a:p>
      </dgm:t>
    </dgm:pt>
    <dgm:pt modelId="{C194E9AB-2A3D-4769-B124-FBA4A3BE19E4}" type="parTrans" cxnId="{23760B72-2C04-46B2-AF8F-B33AD9552977}">
      <dgm:prSet/>
      <dgm:spPr/>
      <dgm:t>
        <a:bodyPr/>
        <a:lstStyle/>
        <a:p>
          <a:endParaRPr lang="es-ES"/>
        </a:p>
      </dgm:t>
    </dgm:pt>
    <dgm:pt modelId="{4C528215-9774-4A90-AE7E-99251EC3D200}" type="sibTrans" cxnId="{23760B72-2C04-46B2-AF8F-B33AD9552977}">
      <dgm:prSet/>
      <dgm:spPr/>
      <dgm:t>
        <a:bodyPr/>
        <a:lstStyle/>
        <a:p>
          <a:endParaRPr lang="es-ES"/>
        </a:p>
      </dgm:t>
    </dgm:pt>
    <dgm:pt modelId="{BC922B8A-F004-455A-A188-20D4E9B66FF6}">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120 participantes</a:t>
          </a:r>
        </a:p>
      </dgm:t>
    </dgm:pt>
    <dgm:pt modelId="{47FC4F8B-5CF0-480A-8D26-52008A11794C}" type="parTrans" cxnId="{CB6D6E6C-2B4E-429E-92CB-4B0D5EAB48E8}">
      <dgm:prSet/>
      <dgm:spPr/>
      <dgm:t>
        <a:bodyPr/>
        <a:lstStyle/>
        <a:p>
          <a:endParaRPr lang="es-ES"/>
        </a:p>
      </dgm:t>
    </dgm:pt>
    <dgm:pt modelId="{05C08D2B-90CF-45DD-BA83-F8B75C6AE410}" type="sibTrans" cxnId="{CB6D6E6C-2B4E-429E-92CB-4B0D5EAB48E8}">
      <dgm:prSet/>
      <dgm:spPr/>
      <dgm:t>
        <a:bodyPr/>
        <a:lstStyle/>
        <a:p>
          <a:endParaRPr lang="es-ES"/>
        </a:p>
      </dgm:t>
    </dgm:pt>
    <dgm:pt modelId="{5B8E4C14-540E-4DEF-822C-ED9D8E2B8ABD}">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190 participantes</a:t>
          </a:r>
        </a:p>
      </dgm:t>
    </dgm:pt>
    <dgm:pt modelId="{3662D8C8-8982-4725-B7CB-30ABDA45302D}" type="parTrans" cxnId="{D92D2759-57B5-47BA-ABDC-C146C53A4FBB}">
      <dgm:prSet/>
      <dgm:spPr/>
      <dgm:t>
        <a:bodyPr/>
        <a:lstStyle/>
        <a:p>
          <a:endParaRPr lang="es-ES"/>
        </a:p>
      </dgm:t>
    </dgm:pt>
    <dgm:pt modelId="{DAA9892F-E4B8-493C-87B0-3223CD228135}" type="sibTrans" cxnId="{D92D2759-57B5-47BA-ABDC-C146C53A4FBB}">
      <dgm:prSet/>
      <dgm:spPr/>
      <dgm:t>
        <a:bodyPr/>
        <a:lstStyle/>
        <a:p>
          <a:endParaRPr lang="es-ES"/>
        </a:p>
      </dgm:t>
    </dgm:pt>
    <dgm:pt modelId="{7099D0D4-BED8-4C90-A71A-2E4CEC7ADA51}">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Aclarar glosas y dudas</a:t>
          </a:r>
        </a:p>
      </dgm:t>
    </dgm:pt>
    <dgm:pt modelId="{A43ECF9A-D02D-4993-894C-08352ABFDA31}" type="parTrans" cxnId="{3A41B3DB-D6F4-4321-BE12-95509DA05ED2}">
      <dgm:prSet/>
      <dgm:spPr/>
      <dgm:t>
        <a:bodyPr/>
        <a:lstStyle/>
        <a:p>
          <a:endParaRPr lang="es-ES"/>
        </a:p>
      </dgm:t>
    </dgm:pt>
    <dgm:pt modelId="{E4D430D4-12EF-4789-BE57-F1CD988A0ADF}" type="sibTrans" cxnId="{3A41B3DB-D6F4-4321-BE12-95509DA05ED2}">
      <dgm:prSet/>
      <dgm:spPr/>
      <dgm:t>
        <a:bodyPr/>
        <a:lstStyle/>
        <a:p>
          <a:endParaRPr lang="es-ES"/>
        </a:p>
      </dgm:t>
    </dgm:pt>
    <dgm:pt modelId="{1AF5997B-5658-4592-B52A-8F1A6C6EB38B}" type="pres">
      <dgm:prSet presAssocID="{B404F6CF-31E0-4854-9355-3BD33B3B634C}" presName="Name0" presStyleCnt="0">
        <dgm:presLayoutVars>
          <dgm:dir/>
          <dgm:animLvl val="lvl"/>
          <dgm:resizeHandles val="exact"/>
        </dgm:presLayoutVars>
      </dgm:prSet>
      <dgm:spPr/>
    </dgm:pt>
    <dgm:pt modelId="{C36F8452-8E4A-436F-8E15-1B234DB94A18}" type="pres">
      <dgm:prSet presAssocID="{5128A6EF-8CAE-46A8-9F4F-A3912274936D}" presName="composite" presStyleCnt="0"/>
      <dgm:spPr/>
    </dgm:pt>
    <dgm:pt modelId="{20B864A9-7F03-4A67-9200-401D0ED5E335}" type="pres">
      <dgm:prSet presAssocID="{5128A6EF-8CAE-46A8-9F4F-A3912274936D}" presName="parTx" presStyleLbl="alignNode1" presStyleIdx="0" presStyleCnt="3">
        <dgm:presLayoutVars>
          <dgm:chMax val="0"/>
          <dgm:chPref val="0"/>
          <dgm:bulletEnabled val="1"/>
        </dgm:presLayoutVars>
      </dgm:prSet>
      <dgm:spPr/>
    </dgm:pt>
    <dgm:pt modelId="{81C3FD9D-F084-44C4-9061-C25EBD5563B7}" type="pres">
      <dgm:prSet presAssocID="{5128A6EF-8CAE-46A8-9F4F-A3912274936D}" presName="desTx" presStyleLbl="alignAccFollowNode1" presStyleIdx="0" presStyleCnt="3">
        <dgm:presLayoutVars>
          <dgm:bulletEnabled val="1"/>
        </dgm:presLayoutVars>
      </dgm:prSet>
      <dgm:spPr/>
    </dgm:pt>
    <dgm:pt modelId="{3366D74F-F6F9-42B7-8158-97448F67ECAF}" type="pres">
      <dgm:prSet presAssocID="{025C81E0-95BE-4A21-AC80-1A08D0CC5740}" presName="space" presStyleCnt="0"/>
      <dgm:spPr/>
    </dgm:pt>
    <dgm:pt modelId="{49D07CAC-AD9F-4D5C-BF8E-6FC2619FD9D3}" type="pres">
      <dgm:prSet presAssocID="{AF34E9BA-9BEA-41E8-AA4A-42D86AEE8FD1}" presName="composite" presStyleCnt="0"/>
      <dgm:spPr/>
    </dgm:pt>
    <dgm:pt modelId="{A8CC502E-B3B9-4A50-A346-64F1CEB04941}" type="pres">
      <dgm:prSet presAssocID="{AF34E9BA-9BEA-41E8-AA4A-42D86AEE8FD1}" presName="parTx" presStyleLbl="alignNode1" presStyleIdx="1" presStyleCnt="3">
        <dgm:presLayoutVars>
          <dgm:chMax val="0"/>
          <dgm:chPref val="0"/>
          <dgm:bulletEnabled val="1"/>
        </dgm:presLayoutVars>
      </dgm:prSet>
      <dgm:spPr/>
    </dgm:pt>
    <dgm:pt modelId="{64181229-AAA4-43C5-99B6-63D66C85A45A}" type="pres">
      <dgm:prSet presAssocID="{AF34E9BA-9BEA-41E8-AA4A-42D86AEE8FD1}" presName="desTx" presStyleLbl="alignAccFollowNode1" presStyleIdx="1" presStyleCnt="3">
        <dgm:presLayoutVars>
          <dgm:bulletEnabled val="1"/>
        </dgm:presLayoutVars>
      </dgm:prSet>
      <dgm:spPr/>
    </dgm:pt>
    <dgm:pt modelId="{083B0049-5EEA-4EDF-8631-9360F41D3C27}" type="pres">
      <dgm:prSet presAssocID="{9DB7C318-B7FF-4A8B-B72C-6DB00C201554}" presName="space" presStyleCnt="0"/>
      <dgm:spPr/>
    </dgm:pt>
    <dgm:pt modelId="{8B12C7EA-C87B-4425-9C4B-B8B0E4522EE8}" type="pres">
      <dgm:prSet presAssocID="{A3670296-3199-4F7E-BD53-5568D3BB53A4}" presName="composite" presStyleCnt="0"/>
      <dgm:spPr/>
    </dgm:pt>
    <dgm:pt modelId="{2C42D64E-4664-4424-B42E-E7ECF51E8644}" type="pres">
      <dgm:prSet presAssocID="{A3670296-3199-4F7E-BD53-5568D3BB53A4}" presName="parTx" presStyleLbl="alignNode1" presStyleIdx="2" presStyleCnt="3">
        <dgm:presLayoutVars>
          <dgm:chMax val="0"/>
          <dgm:chPref val="0"/>
          <dgm:bulletEnabled val="1"/>
        </dgm:presLayoutVars>
      </dgm:prSet>
      <dgm:spPr/>
    </dgm:pt>
    <dgm:pt modelId="{6721089B-F475-46CB-B545-AA2D09B12875}" type="pres">
      <dgm:prSet presAssocID="{A3670296-3199-4F7E-BD53-5568D3BB53A4}" presName="desTx" presStyleLbl="alignAccFollowNode1" presStyleIdx="2" presStyleCnt="3">
        <dgm:presLayoutVars>
          <dgm:bulletEnabled val="1"/>
        </dgm:presLayoutVars>
      </dgm:prSet>
      <dgm:spPr/>
    </dgm:pt>
  </dgm:ptLst>
  <dgm:cxnLst>
    <dgm:cxn modelId="{BA108512-08EC-4EB4-83AE-92ACC32373AE}" type="presOf" srcId="{7099D0D4-BED8-4C90-A71A-2E4CEC7ADA51}" destId="{81C3FD9D-F084-44C4-9061-C25EBD5563B7}" srcOrd="0" destOrd="1" presId="urn:microsoft.com/office/officeart/2005/8/layout/hList1"/>
    <dgm:cxn modelId="{C918D62C-C4BD-490F-A154-9CCA0123A611}" type="presOf" srcId="{5923105A-36B2-435C-91E0-C6990180CE7C}" destId="{64181229-AAA4-43C5-99B6-63D66C85A45A}" srcOrd="0" destOrd="1" presId="urn:microsoft.com/office/officeart/2005/8/layout/hList1"/>
    <dgm:cxn modelId="{4AD82C33-3361-4E1D-8248-A22A4420BA90}" srcId="{AF34E9BA-9BEA-41E8-AA4A-42D86AEE8FD1}" destId="{5923105A-36B2-435C-91E0-C6990180CE7C}" srcOrd="1" destOrd="0" parTransId="{A3B89CFF-36FD-4138-88C8-12E9577D71D6}" sibTransId="{84B699B2-E4A7-4894-B22F-E4A84ABD94B7}"/>
    <dgm:cxn modelId="{2A1D8740-5F62-4461-BDF0-E5045340E992}" type="presOf" srcId="{5B8E4C14-540E-4DEF-822C-ED9D8E2B8ABD}" destId="{81C3FD9D-F084-44C4-9061-C25EBD5563B7}" srcOrd="0" destOrd="3" presId="urn:microsoft.com/office/officeart/2005/8/layout/hList1"/>
    <dgm:cxn modelId="{DE9C3F60-D1D8-476A-8AC3-E29516419095}" srcId="{A3670296-3199-4F7E-BD53-5568D3BB53A4}" destId="{2CDD9011-CBDE-487A-965B-69EB9B1B51E2}" srcOrd="0" destOrd="0" parTransId="{00211D4E-1EEE-4FA3-B18A-07F228A0E5C8}" sibTransId="{8129CA08-63FE-4D1E-BEA4-53DA4B2B73DE}"/>
    <dgm:cxn modelId="{36884048-BCEF-41C3-A12E-DE0FED5666C0}" type="presOf" srcId="{E363463A-A4D5-4A62-9B2D-3EB7D17001F2}" destId="{81C3FD9D-F084-44C4-9061-C25EBD5563B7}" srcOrd="0" destOrd="2" presId="urn:microsoft.com/office/officeart/2005/8/layout/hList1"/>
    <dgm:cxn modelId="{CB6D6E6C-2B4E-429E-92CB-4B0D5EAB48E8}" srcId="{A3670296-3199-4F7E-BD53-5568D3BB53A4}" destId="{BC922B8A-F004-455A-A188-20D4E9B66FF6}" srcOrd="2" destOrd="0" parTransId="{47FC4F8B-5CF0-480A-8D26-52008A11794C}" sibTransId="{05C08D2B-90CF-45DD-BA83-F8B75C6AE410}"/>
    <dgm:cxn modelId="{74FB106F-5F74-46AF-A051-16BBDC04EF15}" type="presOf" srcId="{BC922B8A-F004-455A-A188-20D4E9B66FF6}" destId="{6721089B-F475-46CB-B545-AA2D09B12875}" srcOrd="0" destOrd="2" presId="urn:microsoft.com/office/officeart/2005/8/layout/hList1"/>
    <dgm:cxn modelId="{5A988750-AD57-4831-9E84-4FE45C26C53A}" type="presOf" srcId="{F415D818-95AD-431B-92BD-9682FDE469E4}" destId="{81C3FD9D-F084-44C4-9061-C25EBD5563B7}" srcOrd="0" destOrd="0" presId="urn:microsoft.com/office/officeart/2005/8/layout/hList1"/>
    <dgm:cxn modelId="{23760B72-2C04-46B2-AF8F-B33AD9552977}" srcId="{AF34E9BA-9BEA-41E8-AA4A-42D86AEE8FD1}" destId="{C5CB9A99-CFB4-4531-8193-849321347225}" srcOrd="2" destOrd="0" parTransId="{C194E9AB-2A3D-4769-B124-FBA4A3BE19E4}" sibTransId="{4C528215-9774-4A90-AE7E-99251EC3D200}"/>
    <dgm:cxn modelId="{CC24CF55-BA9C-4671-B973-FF6C081E569E}" srcId="{AF34E9BA-9BEA-41E8-AA4A-42D86AEE8FD1}" destId="{7EEB1B68-CEF7-431B-9A3F-555C3F8FAA96}" srcOrd="0" destOrd="0" parTransId="{FA36BE4A-95C7-4A0E-A39F-31D9331F46BF}" sibTransId="{71EAA577-D799-43B0-8159-DBE3EBBA2B2E}"/>
    <dgm:cxn modelId="{D92D2759-57B5-47BA-ABDC-C146C53A4FBB}" srcId="{5128A6EF-8CAE-46A8-9F4F-A3912274936D}" destId="{5B8E4C14-540E-4DEF-822C-ED9D8E2B8ABD}" srcOrd="3" destOrd="0" parTransId="{3662D8C8-8982-4725-B7CB-30ABDA45302D}" sibTransId="{DAA9892F-E4B8-493C-87B0-3223CD228135}"/>
    <dgm:cxn modelId="{110FFB7F-C27E-48FC-AD5C-490563F8C18C}" srcId="{B404F6CF-31E0-4854-9355-3BD33B3B634C}" destId="{5128A6EF-8CAE-46A8-9F4F-A3912274936D}" srcOrd="0" destOrd="0" parTransId="{15D90D92-FF01-4B91-8B27-B25B90458A55}" sibTransId="{025C81E0-95BE-4A21-AC80-1A08D0CC5740}"/>
    <dgm:cxn modelId="{C14CC385-4867-40EB-8973-6AD67CA2DD1D}" srcId="{A3670296-3199-4F7E-BD53-5568D3BB53A4}" destId="{F54AAAE2-903C-4280-8166-4CAC9483455B}" srcOrd="1" destOrd="0" parTransId="{9A573D89-2FF9-4E15-8E53-F167E0CDD8FB}" sibTransId="{CA661E16-2A1D-4B16-92AA-B4CC5580BEF3}"/>
    <dgm:cxn modelId="{8F68B695-616D-440A-90A1-C8E7B5E514F9}" srcId="{B404F6CF-31E0-4854-9355-3BD33B3B634C}" destId="{A3670296-3199-4F7E-BD53-5568D3BB53A4}" srcOrd="2" destOrd="0" parTransId="{AB2D6BF5-BC91-46B6-82C6-FDDF819250BB}" sibTransId="{D2E9C95C-6CBA-4FFA-A1DC-668F6A2AE237}"/>
    <dgm:cxn modelId="{18C037A7-47E6-4137-9E19-B6AA2992F134}" srcId="{B404F6CF-31E0-4854-9355-3BD33B3B634C}" destId="{AF34E9BA-9BEA-41E8-AA4A-42D86AEE8FD1}" srcOrd="1" destOrd="0" parTransId="{3674AF20-09A6-4F23-8ED9-AAD2D4924E9B}" sibTransId="{9DB7C318-B7FF-4A8B-B72C-6DB00C201554}"/>
    <dgm:cxn modelId="{5CB47BA7-8BE8-4AFB-894E-877C6E9EAD3C}" type="presOf" srcId="{F54AAAE2-903C-4280-8166-4CAC9483455B}" destId="{6721089B-F475-46CB-B545-AA2D09B12875}" srcOrd="0" destOrd="1" presId="urn:microsoft.com/office/officeart/2005/8/layout/hList1"/>
    <dgm:cxn modelId="{8501FFA8-B4A6-449B-A104-9553DFC344D5}" type="presOf" srcId="{5128A6EF-8CAE-46A8-9F4F-A3912274936D}" destId="{20B864A9-7F03-4A67-9200-401D0ED5E335}" srcOrd="0" destOrd="0" presId="urn:microsoft.com/office/officeart/2005/8/layout/hList1"/>
    <dgm:cxn modelId="{093520BA-0FA1-465F-A5FA-32992167CD80}" type="presOf" srcId="{C5CB9A99-CFB4-4531-8193-849321347225}" destId="{64181229-AAA4-43C5-99B6-63D66C85A45A}" srcOrd="0" destOrd="2" presId="urn:microsoft.com/office/officeart/2005/8/layout/hList1"/>
    <dgm:cxn modelId="{7854FEBD-1A2A-4029-B382-CBEA0641038B}" type="presOf" srcId="{AF34E9BA-9BEA-41E8-AA4A-42D86AEE8FD1}" destId="{A8CC502E-B3B9-4A50-A346-64F1CEB04941}" srcOrd="0" destOrd="0" presId="urn:microsoft.com/office/officeart/2005/8/layout/hList1"/>
    <dgm:cxn modelId="{EE0836D4-C73F-4BC6-BC1D-ED1072021FFE}" type="presOf" srcId="{B404F6CF-31E0-4854-9355-3BD33B3B634C}" destId="{1AF5997B-5658-4592-B52A-8F1A6C6EB38B}" srcOrd="0" destOrd="0" presId="urn:microsoft.com/office/officeart/2005/8/layout/hList1"/>
    <dgm:cxn modelId="{61147ED4-EC7A-4F8F-BE2B-A4843A2D3958}" srcId="{5128A6EF-8CAE-46A8-9F4F-A3912274936D}" destId="{E363463A-A4D5-4A62-9B2D-3EB7D17001F2}" srcOrd="2" destOrd="0" parTransId="{820E40DC-41CE-468D-9281-4815E0E6BDD4}" sibTransId="{7A86DB14-39F9-4A02-A940-9AB807946677}"/>
    <dgm:cxn modelId="{3A41B3DB-D6F4-4321-BE12-95509DA05ED2}" srcId="{5128A6EF-8CAE-46A8-9F4F-A3912274936D}" destId="{7099D0D4-BED8-4C90-A71A-2E4CEC7ADA51}" srcOrd="1" destOrd="0" parTransId="{A43ECF9A-D02D-4993-894C-08352ABFDA31}" sibTransId="{E4D430D4-12EF-4789-BE57-F1CD988A0ADF}"/>
    <dgm:cxn modelId="{898D9DF0-4144-4857-9B43-4C38302B7B2C}" type="presOf" srcId="{2CDD9011-CBDE-487A-965B-69EB9B1B51E2}" destId="{6721089B-F475-46CB-B545-AA2D09B12875}" srcOrd="0" destOrd="0" presId="urn:microsoft.com/office/officeart/2005/8/layout/hList1"/>
    <dgm:cxn modelId="{2200D4F4-53B6-4F3A-9E68-0403E53AE8E3}" srcId="{5128A6EF-8CAE-46A8-9F4F-A3912274936D}" destId="{F415D818-95AD-431B-92BD-9682FDE469E4}" srcOrd="0" destOrd="0" parTransId="{7239945F-DA04-4C8E-8E0F-077A78673CC6}" sibTransId="{E0E7C1D3-9962-4827-B9E8-603ECF86D691}"/>
    <dgm:cxn modelId="{294317FB-3788-4391-9FD2-ACC2761DED85}" type="presOf" srcId="{A3670296-3199-4F7E-BD53-5568D3BB53A4}" destId="{2C42D64E-4664-4424-B42E-E7ECF51E8644}" srcOrd="0" destOrd="0" presId="urn:microsoft.com/office/officeart/2005/8/layout/hList1"/>
    <dgm:cxn modelId="{D4B645FB-AC31-4B31-8081-D883F0D17B77}" type="presOf" srcId="{7EEB1B68-CEF7-431B-9A3F-555C3F8FAA96}" destId="{64181229-AAA4-43C5-99B6-63D66C85A45A}" srcOrd="0" destOrd="0" presId="urn:microsoft.com/office/officeart/2005/8/layout/hList1"/>
    <dgm:cxn modelId="{B9458386-0404-4FAA-9EB8-A94631317882}" type="presParOf" srcId="{1AF5997B-5658-4592-B52A-8F1A6C6EB38B}" destId="{C36F8452-8E4A-436F-8E15-1B234DB94A18}" srcOrd="0" destOrd="0" presId="urn:microsoft.com/office/officeart/2005/8/layout/hList1"/>
    <dgm:cxn modelId="{E38951B8-043E-4F27-8C21-1AA6280F8AF2}" type="presParOf" srcId="{C36F8452-8E4A-436F-8E15-1B234DB94A18}" destId="{20B864A9-7F03-4A67-9200-401D0ED5E335}" srcOrd="0" destOrd="0" presId="urn:microsoft.com/office/officeart/2005/8/layout/hList1"/>
    <dgm:cxn modelId="{A8168896-481E-462C-B48E-1B7BEECB1922}" type="presParOf" srcId="{C36F8452-8E4A-436F-8E15-1B234DB94A18}" destId="{81C3FD9D-F084-44C4-9061-C25EBD5563B7}" srcOrd="1" destOrd="0" presId="urn:microsoft.com/office/officeart/2005/8/layout/hList1"/>
    <dgm:cxn modelId="{58FE0DA2-A655-4781-ABF3-72D57E5A48BB}" type="presParOf" srcId="{1AF5997B-5658-4592-B52A-8F1A6C6EB38B}" destId="{3366D74F-F6F9-42B7-8158-97448F67ECAF}" srcOrd="1" destOrd="0" presId="urn:microsoft.com/office/officeart/2005/8/layout/hList1"/>
    <dgm:cxn modelId="{DA2448ED-7973-46EA-9EF9-1EB890D2FE42}" type="presParOf" srcId="{1AF5997B-5658-4592-B52A-8F1A6C6EB38B}" destId="{49D07CAC-AD9F-4D5C-BF8E-6FC2619FD9D3}" srcOrd="2" destOrd="0" presId="urn:microsoft.com/office/officeart/2005/8/layout/hList1"/>
    <dgm:cxn modelId="{B877EB48-D973-42F1-9766-4EAF6186FCD2}" type="presParOf" srcId="{49D07CAC-AD9F-4D5C-BF8E-6FC2619FD9D3}" destId="{A8CC502E-B3B9-4A50-A346-64F1CEB04941}" srcOrd="0" destOrd="0" presId="urn:microsoft.com/office/officeart/2005/8/layout/hList1"/>
    <dgm:cxn modelId="{2EFC38C5-09DD-47D4-8F28-90EFE10E90C5}" type="presParOf" srcId="{49D07CAC-AD9F-4D5C-BF8E-6FC2619FD9D3}" destId="{64181229-AAA4-43C5-99B6-63D66C85A45A}" srcOrd="1" destOrd="0" presId="urn:microsoft.com/office/officeart/2005/8/layout/hList1"/>
    <dgm:cxn modelId="{B6AE6187-EE88-4D88-8CAA-EF505EA65C88}" type="presParOf" srcId="{1AF5997B-5658-4592-B52A-8F1A6C6EB38B}" destId="{083B0049-5EEA-4EDF-8631-9360F41D3C27}" srcOrd="3" destOrd="0" presId="urn:microsoft.com/office/officeart/2005/8/layout/hList1"/>
    <dgm:cxn modelId="{7F26009A-1411-48C5-9B52-90C22CE0058E}" type="presParOf" srcId="{1AF5997B-5658-4592-B52A-8F1A6C6EB38B}" destId="{8B12C7EA-C87B-4425-9C4B-B8B0E4522EE8}" srcOrd="4" destOrd="0" presId="urn:microsoft.com/office/officeart/2005/8/layout/hList1"/>
    <dgm:cxn modelId="{56B04947-D6B3-41A6-843F-84575057A1E5}" type="presParOf" srcId="{8B12C7EA-C87B-4425-9C4B-B8B0E4522EE8}" destId="{2C42D64E-4664-4424-B42E-E7ECF51E8644}" srcOrd="0" destOrd="0" presId="urn:microsoft.com/office/officeart/2005/8/layout/hList1"/>
    <dgm:cxn modelId="{FEB2B11F-C9A6-424D-8CF3-F5AB3F988966}" type="presParOf" srcId="{8B12C7EA-C87B-4425-9C4B-B8B0E4522EE8}" destId="{6721089B-F475-46CB-B545-AA2D09B1287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3EC0A-9262-46CA-822F-D1BBB18679CA}">
      <dsp:nvSpPr>
        <dsp:cNvPr id="0" name=""/>
        <dsp:cNvSpPr/>
      </dsp:nvSpPr>
      <dsp:spPr>
        <a:xfrm rot="16200000">
          <a:off x="1060977" y="-1060977"/>
          <a:ext cx="2462628" cy="4584583"/>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GOBIERNO DIGITAL</a:t>
          </a:r>
        </a:p>
      </dsp:txBody>
      <dsp:txXfrm rot="5400000">
        <a:off x="0" y="90162"/>
        <a:ext cx="4584583" cy="1756809"/>
      </dsp:txXfrm>
    </dsp:sp>
    <dsp:sp modelId="{FFEDC6C3-FFC0-440C-A71C-56E5E5F11294}">
      <dsp:nvSpPr>
        <dsp:cNvPr id="0" name=""/>
        <dsp:cNvSpPr/>
      </dsp:nvSpPr>
      <dsp:spPr>
        <a:xfrm>
          <a:off x="4584583" y="0"/>
          <a:ext cx="4584583" cy="2462628"/>
        </a:xfrm>
        <a:prstGeom prst="round1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TRANSPARENCIA</a:t>
          </a:r>
        </a:p>
      </dsp:txBody>
      <dsp:txXfrm>
        <a:off x="4584583" y="0"/>
        <a:ext cx="4494421" cy="1846971"/>
      </dsp:txXfrm>
    </dsp:sp>
    <dsp:sp modelId="{E11D911D-783A-4ED4-88BE-6115C5935A96}">
      <dsp:nvSpPr>
        <dsp:cNvPr id="0" name=""/>
        <dsp:cNvSpPr/>
      </dsp:nvSpPr>
      <dsp:spPr>
        <a:xfrm rot="10800000">
          <a:off x="0" y="2462628"/>
          <a:ext cx="4584583" cy="2462628"/>
        </a:xfrm>
        <a:prstGeom prst="round1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PARTICIPACIÓN CIUDADANA Y RENDICIÓN DE CUENTAS</a:t>
          </a:r>
        </a:p>
      </dsp:txBody>
      <dsp:txXfrm rot="10800000">
        <a:off x="90162" y="3078285"/>
        <a:ext cx="4494421" cy="1846971"/>
      </dsp:txXfrm>
    </dsp:sp>
    <dsp:sp modelId="{D6E1B300-3AE9-4FEA-B2FA-6C7C5B223387}">
      <dsp:nvSpPr>
        <dsp:cNvPr id="0" name=""/>
        <dsp:cNvSpPr/>
      </dsp:nvSpPr>
      <dsp:spPr>
        <a:xfrm rot="5400000">
          <a:off x="5645561" y="1401651"/>
          <a:ext cx="2462628" cy="4584583"/>
        </a:xfrm>
        <a:prstGeom prst="round1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SERVICIO AL CIUDADANO</a:t>
          </a:r>
        </a:p>
      </dsp:txBody>
      <dsp:txXfrm rot="-5400000">
        <a:off x="4584583" y="3078285"/>
        <a:ext cx="4584583" cy="1756809"/>
      </dsp:txXfrm>
    </dsp:sp>
    <dsp:sp modelId="{0D673F4B-78F1-455C-9D56-37071065507B}">
      <dsp:nvSpPr>
        <dsp:cNvPr id="0" name=""/>
        <dsp:cNvSpPr/>
      </dsp:nvSpPr>
      <dsp:spPr>
        <a:xfrm>
          <a:off x="3209208" y="1846971"/>
          <a:ext cx="2750750" cy="1231314"/>
        </a:xfrm>
        <a:prstGeom prst="roundRect">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a:solidFill>
                <a:srgbClr val="002060"/>
              </a:solidFill>
              <a:latin typeface="Calibri" panose="020F0502020204030204"/>
              <a:ea typeface="+mn-ea"/>
              <a:cs typeface="+mn-cs"/>
            </a:rPr>
            <a:t>CARACTERIZACIÓN</a:t>
          </a:r>
        </a:p>
      </dsp:txBody>
      <dsp:txXfrm>
        <a:off x="3269316" y="1907079"/>
        <a:ext cx="2630534" cy="1111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864A9-7F03-4A67-9200-401D0ED5E335}">
      <dsp:nvSpPr>
        <dsp:cNvPr id="0" name=""/>
        <dsp:cNvSpPr/>
      </dsp:nvSpPr>
      <dsp:spPr>
        <a:xfrm>
          <a:off x="3409" y="50426"/>
          <a:ext cx="3323884" cy="693891"/>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 Taller de Socialización Acuerdo de Punto Final</a:t>
          </a:r>
          <a:endParaRPr lang="es-ES" sz="1900" b="0" i="0" u="none" strike="noStrike" kern="1200" cap="none" baseline="0" noProof="0">
            <a:solidFill>
              <a:srgbClr val="010000"/>
            </a:solidFill>
            <a:latin typeface="Calibri Light"/>
            <a:ea typeface="+mn-ea"/>
            <a:cs typeface="Calibri Light"/>
          </a:endParaRPr>
        </a:p>
      </dsp:txBody>
      <dsp:txXfrm>
        <a:off x="3409" y="50426"/>
        <a:ext cx="3323884" cy="693891"/>
      </dsp:txXfrm>
    </dsp:sp>
    <dsp:sp modelId="{81C3FD9D-F084-44C4-9061-C25EBD5563B7}">
      <dsp:nvSpPr>
        <dsp:cNvPr id="0" name=""/>
        <dsp:cNvSpPr/>
      </dsp:nvSpPr>
      <dsp: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Socialización manual de auditoría y cronograma de radicación.</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Aclarar glosas y dudas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EPS, IPS, agremiaciones, gestores farmacéuticos.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190 participantes</a:t>
          </a:r>
        </a:p>
      </dsp:txBody>
      <dsp:txXfrm>
        <a:off x="3409" y="744317"/>
        <a:ext cx="3323884" cy="3013581"/>
      </dsp:txXfrm>
    </dsp:sp>
    <dsp:sp modelId="{A8CC502E-B3B9-4A50-A346-64F1CEB04941}">
      <dsp:nvSpPr>
        <dsp:cNvPr id="0" name=""/>
        <dsp:cNvSpPr/>
      </dsp:nvSpPr>
      <dsp:spPr>
        <a:xfrm>
          <a:off x="3792637" y="50426"/>
          <a:ext cx="3323884" cy="693891"/>
        </a:xfrm>
        <a:prstGeom prst="rect">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Capacitación implementación mecanismos temporales </a:t>
          </a:r>
          <a:r>
            <a:rPr lang="es-ES" sz="1900" b="0" kern="1200" err="1">
              <a:solidFill>
                <a:sysClr val="window" lastClr="FFFFFF"/>
              </a:solidFill>
              <a:latin typeface="Calibri" panose="020F0502020204030204"/>
              <a:ea typeface="+mn-ea"/>
              <a:cs typeface="+mn-cs"/>
            </a:rPr>
            <a:t>Covid</a:t>
          </a:r>
          <a:endParaRPr lang="es-ES" sz="1900" b="0" kern="1200">
            <a:solidFill>
              <a:sysClr val="window" lastClr="FFFFFF"/>
            </a:solidFill>
            <a:latin typeface="Calibri" panose="020F0502020204030204"/>
            <a:ea typeface="+mn-ea"/>
            <a:cs typeface="+mn-cs"/>
          </a:endParaRPr>
        </a:p>
      </dsp:txBody>
      <dsp:txXfrm>
        <a:off x="3792637" y="50426"/>
        <a:ext cx="3323884" cy="693891"/>
      </dsp:txXfrm>
    </dsp:sp>
    <dsp:sp modelId="{64181229-AAA4-43C5-99B6-63D66C85A45A}">
      <dsp:nvSpPr>
        <dsp:cNvPr id="0" name=""/>
        <dsp:cNvSpPr/>
      </dsp:nvSpPr>
      <dsp: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8 espacios de capacitación para aclaración dudas reportes anticipo por disponibilidad, bono talento humano, compensación temporal régimen subsidiado</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EPS, talento humano en salud, entidades territoriales  e IPS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1100 participantes aprox.</a:t>
          </a:r>
        </a:p>
      </dsp:txBody>
      <dsp:txXfrm>
        <a:off x="3792637" y="744317"/>
        <a:ext cx="3323884" cy="3013581"/>
      </dsp:txXfrm>
    </dsp:sp>
    <dsp:sp modelId="{2C42D64E-4664-4424-B42E-E7ECF51E8644}">
      <dsp:nvSpPr>
        <dsp:cNvPr id="0" name=""/>
        <dsp:cNvSpPr/>
      </dsp:nvSpPr>
      <dsp:spPr>
        <a:xfrm>
          <a:off x="7581866" y="50426"/>
          <a:ext cx="3323884" cy="693891"/>
        </a:xfrm>
        <a:prstGeom prst="rect">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Socialización de resultados y procesos misionales</a:t>
          </a:r>
        </a:p>
      </dsp:txBody>
      <dsp:txXfrm>
        <a:off x="7581866" y="50426"/>
        <a:ext cx="3323884" cy="693891"/>
      </dsp:txXfrm>
    </dsp:sp>
    <dsp:sp modelId="{6721089B-F475-46CB-B545-AA2D09B12875}">
      <dsp:nvSpPr>
        <dsp:cNvPr id="0" name=""/>
        <dsp:cNvSpPr/>
      </dsp:nvSpPr>
      <dsp: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Flujo de recursos, financiamiento del SGSSS, auditorías de liquidación UPC, estado auditoría de recobros y reclamaciones, Retos PND</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Gremios, EPS, IPS, Cajas de Compensación, Operadores logísticos y farmacéuticas.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120 participantes</a:t>
          </a:r>
        </a:p>
      </dsp:txBody>
      <dsp:txXfrm>
        <a:off x="7581866" y="744317"/>
        <a:ext cx="3323884" cy="301358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81.svg"/><Relationship Id="rId1" Type="http://schemas.openxmlformats.org/officeDocument/2006/relationships/image" Target="../media/image80.png"/></Relationships>
</file>

<file path=ppt/drawings/drawing1.xml><?xml version="1.0" encoding="utf-8"?>
<c:userShapes xmlns:c="http://schemas.openxmlformats.org/drawingml/2006/chart">
  <cdr:relSizeAnchor xmlns:cdr="http://schemas.openxmlformats.org/drawingml/2006/chartDrawing">
    <cdr:from>
      <cdr:x>0.15895</cdr:x>
      <cdr:y>0.19623</cdr:y>
    </cdr:from>
    <cdr:to>
      <cdr:x>0.44237</cdr:x>
      <cdr:y>0.48711</cdr:y>
    </cdr:to>
    <cdr:pic>
      <cdr:nvPicPr>
        <cdr:cNvPr id="2" name="Gráfico 5" descr="Perfil de hombre">
          <a:extLst xmlns:a="http://schemas.openxmlformats.org/drawingml/2006/main">
            <a:ext uri="{FF2B5EF4-FFF2-40B4-BE49-F238E27FC236}">
              <a16:creationId xmlns:a16="http://schemas.microsoft.com/office/drawing/2014/main" id="{4DB4BED4-AA8C-4BA0-B1E9-F25A8518B1B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12834" y="648617"/>
          <a:ext cx="914396" cy="961452"/>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7AFA-BA8F-BA48-8ECA-746B2006B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A351C5C3-6F08-564B-B7C2-F170AFD3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A014A582-F47C-BB40-9AF7-FC718D02CC13}"/>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87283304-82E2-C745-A606-2522FAEBDEF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C96C54B8-2EF7-904E-927D-B0D5CFAB0EB2}"/>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74354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DDA2-50E1-0247-AE68-8A5618659655}"/>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E67D8D88-BC2B-1A48-9A0B-D85C43CD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E08B7B2-8FAC-2C4B-9186-27622772E79E}"/>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43392C2C-FABF-0247-953F-858798207F68}"/>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5338E814-58E4-D347-874F-6DA072604393}"/>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69742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2171-2FCA-D147-9681-4BEBCA87EC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1B50C971-4AF7-224C-ACDB-6E5707672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C38DE87-BDF6-7842-BAC6-AD53860C3AC9}"/>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190BA62A-9E40-8A48-98FA-0B1196EDE2CF}"/>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24F6F6A3-9CCB-DF47-940B-9CB077EE686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81031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1F62-32A5-394F-B2F4-D4296B4414D2}"/>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49EE14F5-6B9F-AD43-9814-7C5DE02F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26BD0B21-D08A-D147-B7DD-0A7D979804C3}"/>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B6528F08-E176-9346-945C-0D15B719D2D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0AF93CFE-B248-4A41-ADAE-2761687F6A61}"/>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44437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92B5-93DA-D14B-B797-41F7DA207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866B4A20-7E17-F748-9208-DC5FCC31F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F94A8-A824-BD4A-8869-34D0CE536E96}"/>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0F91E6F2-5C00-9749-8645-9A14435A4C84}"/>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400E3DEA-D66C-014D-B59A-CFEBE2CCB2C5}"/>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5445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226A-234A-0A4F-B447-F6663DE2412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82508B6B-BC34-C740-869A-C271B3CFA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68853D34-C878-1D49-B4A5-486F9B454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F04E356D-5664-EB4F-BC50-78B262C033CB}"/>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04A1FD07-9630-3742-83E1-7854366AD74E}"/>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605E5485-A4B0-DE47-B2AC-897A8671317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6603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ED34-D636-9C47-9CB3-B73F443B4366}"/>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3626CC30-0640-A44A-A245-834C6EC8E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16EF4-1710-5544-B135-9D3A437EC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3CC25844-E8AD-FE43-9038-23645AA6C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B85E1-1779-8746-959C-AA302394E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D9AE4419-2458-C547-83A6-BF9ACFED81FA}"/>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8" name="Footer Placeholder 7">
            <a:extLst>
              <a:ext uri="{FF2B5EF4-FFF2-40B4-BE49-F238E27FC236}">
                <a16:creationId xmlns:a16="http://schemas.microsoft.com/office/drawing/2014/main" id="{08D443B1-8CF3-F644-8302-F554A3898A03}"/>
              </a:ext>
            </a:extLst>
          </p:cNvPr>
          <p:cNvSpPr>
            <a:spLocks noGrp="1"/>
          </p:cNvSpPr>
          <p:nvPr>
            <p:ph type="ftr" sz="quarter" idx="11"/>
          </p:nvPr>
        </p:nvSpPr>
        <p:spPr/>
        <p:txBody>
          <a:bodyPr/>
          <a:lstStyle/>
          <a:p>
            <a:endParaRPr lang="en-CO"/>
          </a:p>
        </p:txBody>
      </p:sp>
      <p:sp>
        <p:nvSpPr>
          <p:cNvPr id="9" name="Slide Number Placeholder 8">
            <a:extLst>
              <a:ext uri="{FF2B5EF4-FFF2-40B4-BE49-F238E27FC236}">
                <a16:creationId xmlns:a16="http://schemas.microsoft.com/office/drawing/2014/main" id="{432B6CD4-7635-404E-BBAD-3B4CA77945B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239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7F30-1961-964A-896B-8B2C35926460}"/>
              </a:ext>
            </a:extLst>
          </p:cNvPr>
          <p:cNvSpPr>
            <a:spLocks noGrp="1"/>
          </p:cNvSpPr>
          <p:nvPr>
            <p:ph type="title"/>
          </p:nvPr>
        </p:nvSpPr>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8CB92219-F696-B84A-9923-54FAC390C6AD}"/>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4" name="Footer Placeholder 3">
            <a:extLst>
              <a:ext uri="{FF2B5EF4-FFF2-40B4-BE49-F238E27FC236}">
                <a16:creationId xmlns:a16="http://schemas.microsoft.com/office/drawing/2014/main" id="{F81B2802-10E4-C746-8CE2-31CBE1C528E5}"/>
              </a:ext>
            </a:extLst>
          </p:cNvPr>
          <p:cNvSpPr>
            <a:spLocks noGrp="1"/>
          </p:cNvSpPr>
          <p:nvPr>
            <p:ph type="ftr" sz="quarter" idx="11"/>
          </p:nvPr>
        </p:nvSpPr>
        <p:spPr/>
        <p:txBody>
          <a:bodyPr/>
          <a:lstStyle/>
          <a:p>
            <a:endParaRPr lang="en-CO"/>
          </a:p>
        </p:txBody>
      </p:sp>
      <p:sp>
        <p:nvSpPr>
          <p:cNvPr id="5" name="Slide Number Placeholder 4">
            <a:extLst>
              <a:ext uri="{FF2B5EF4-FFF2-40B4-BE49-F238E27FC236}">
                <a16:creationId xmlns:a16="http://schemas.microsoft.com/office/drawing/2014/main" id="{1031D626-FFE6-4C4C-A012-E8D35D153167}"/>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3257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03D52-E71B-5445-9FDA-AC986E0A7584}"/>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3" name="Footer Placeholder 2">
            <a:extLst>
              <a:ext uri="{FF2B5EF4-FFF2-40B4-BE49-F238E27FC236}">
                <a16:creationId xmlns:a16="http://schemas.microsoft.com/office/drawing/2014/main" id="{09C80785-257A-1447-A5BC-C6C8436CB41B}"/>
              </a:ext>
            </a:extLst>
          </p:cNvPr>
          <p:cNvSpPr>
            <a:spLocks noGrp="1"/>
          </p:cNvSpPr>
          <p:nvPr>
            <p:ph type="ftr" sz="quarter" idx="11"/>
          </p:nvPr>
        </p:nvSpPr>
        <p:spPr/>
        <p:txBody>
          <a:bodyPr/>
          <a:lstStyle/>
          <a:p>
            <a:endParaRPr lang="en-CO"/>
          </a:p>
        </p:txBody>
      </p:sp>
      <p:sp>
        <p:nvSpPr>
          <p:cNvPr id="4" name="Slide Number Placeholder 3">
            <a:extLst>
              <a:ext uri="{FF2B5EF4-FFF2-40B4-BE49-F238E27FC236}">
                <a16:creationId xmlns:a16="http://schemas.microsoft.com/office/drawing/2014/main" id="{7D9FD27E-3B84-8D46-A662-297C737DCA2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41709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7BAD-0F5D-164B-B9F5-199D0D601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1E11399D-1069-BF48-AB4F-28965088B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1555178-1F46-AE44-B4A4-A6FF88C81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A49C1-DFB0-2344-ADFE-93EF8646535F}"/>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CABDBB4B-3B1C-114F-85A7-8B3CD664C9D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A05FEC34-E7F6-4B4F-ACE3-898C9B273920}"/>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1909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B8AE-90DE-2C45-9295-33459C2A6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4E382587-C53B-F248-A594-FBD013890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1C951A45-D6B7-AE44-9E96-D7F69E9B9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6590C-0D41-C443-BD50-77B8159FFC77}"/>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E8453FBD-77BA-9C44-93AE-B8DE2AD29AE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732D2A01-8EEC-ED40-84B0-879CDFC9EAB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68677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B0F6-F0A8-454A-A62B-1ED502460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O"/>
          </a:p>
        </p:txBody>
      </p:sp>
      <p:sp>
        <p:nvSpPr>
          <p:cNvPr id="3" name="Text Placeholder 2">
            <a:extLst>
              <a:ext uri="{FF2B5EF4-FFF2-40B4-BE49-F238E27FC236}">
                <a16:creationId xmlns:a16="http://schemas.microsoft.com/office/drawing/2014/main" id="{7B311C82-CB9D-354C-9C05-63886AC08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A740CF6F-6AE1-914F-AEF9-42E8404D4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1DB489E-0A07-E44E-9B74-59D9A3667E7A}" type="datetimeFigureOut">
              <a:rPr lang="en-CO" smtClean="0"/>
              <a:pPr/>
              <a:t>10/01/2021</a:t>
            </a:fld>
            <a:endParaRPr lang="en-CO"/>
          </a:p>
        </p:txBody>
      </p:sp>
      <p:sp>
        <p:nvSpPr>
          <p:cNvPr id="5" name="Footer Placeholder 4">
            <a:extLst>
              <a:ext uri="{FF2B5EF4-FFF2-40B4-BE49-F238E27FC236}">
                <a16:creationId xmlns:a16="http://schemas.microsoft.com/office/drawing/2014/main" id="{D7CA0D95-CE6C-9C40-92C9-B469438F6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CO"/>
          </a:p>
        </p:txBody>
      </p:sp>
      <p:sp>
        <p:nvSpPr>
          <p:cNvPr id="6" name="Slide Number Placeholder 5">
            <a:extLst>
              <a:ext uri="{FF2B5EF4-FFF2-40B4-BE49-F238E27FC236}">
                <a16:creationId xmlns:a16="http://schemas.microsoft.com/office/drawing/2014/main" id="{6CA8CBED-2E72-5B41-B0FC-2E74500D2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6BB0687-8A5E-AC43-AE99-983102C99291}" type="slidenum">
              <a:rPr lang="en-CO" smtClean="0"/>
              <a:pPr/>
              <a:t>‹Nº›</a:t>
            </a:fld>
            <a:endParaRPr lang="en-CO"/>
          </a:p>
        </p:txBody>
      </p:sp>
    </p:spTree>
    <p:extLst>
      <p:ext uri="{BB962C8B-B14F-4D97-AF65-F5344CB8AC3E}">
        <p14:creationId xmlns:p14="http://schemas.microsoft.com/office/powerpoint/2010/main" val="3015230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12.png"/><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svg"/><Relationship Id="rId10" Type="http://schemas.openxmlformats.org/officeDocument/2006/relationships/image" Target="../media/image41.sv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png"/><Relationship Id="rId30"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69.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69.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6.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4.png"/><Relationship Id="rId4" Type="http://schemas.openxmlformats.org/officeDocument/2006/relationships/chart" Target="../charts/chart1.xml"/><Relationship Id="rId9"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png"/><Relationship Id="rId7" Type="http://schemas.openxmlformats.org/officeDocument/2006/relationships/image" Target="../media/image88.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6.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12.png"/><Relationship Id="rId7" Type="http://schemas.openxmlformats.org/officeDocument/2006/relationships/image" Target="../media/image9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2.svg"/><Relationship Id="rId11" Type="http://schemas.openxmlformats.org/officeDocument/2006/relationships/chart" Target="../charts/chart5.xml"/><Relationship Id="rId5" Type="http://schemas.openxmlformats.org/officeDocument/2006/relationships/image" Target="../media/image91.png"/><Relationship Id="rId10" Type="http://schemas.openxmlformats.org/officeDocument/2006/relationships/chart" Target="../charts/chart4.xml"/><Relationship Id="rId4" Type="http://schemas.openxmlformats.org/officeDocument/2006/relationships/image" Target="../media/image90.png"/><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image" Target="../media/image12.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334B076-74AF-194B-82E4-93F1B0E9B186}"/>
              </a:ext>
            </a:extLst>
          </p:cNvPr>
          <p:cNvSpPr/>
          <p:nvPr/>
        </p:nvSpPr>
        <p:spPr>
          <a:xfrm>
            <a:off x="2526137" y="2741907"/>
            <a:ext cx="7854480" cy="2060813"/>
          </a:xfrm>
          <a:prstGeom prst="rect">
            <a:avLst/>
          </a:prstGeom>
          <a:solidFill>
            <a:srgbClr val="282D55">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9" name="TextBox 18">
            <a:extLst>
              <a:ext uri="{FF2B5EF4-FFF2-40B4-BE49-F238E27FC236}">
                <a16:creationId xmlns:a16="http://schemas.microsoft.com/office/drawing/2014/main" id="{02D3A23A-210A-354E-8333-8E07368939AC}"/>
              </a:ext>
            </a:extLst>
          </p:cNvPr>
          <p:cNvSpPr txBox="1"/>
          <p:nvPr/>
        </p:nvSpPr>
        <p:spPr>
          <a:xfrm>
            <a:off x="2668698" y="2828835"/>
            <a:ext cx="7569358" cy="1200329"/>
          </a:xfrm>
          <a:prstGeom prst="rect">
            <a:avLst/>
          </a:prstGeom>
          <a:noFill/>
        </p:spPr>
        <p:txBody>
          <a:bodyPr wrap="square" rtlCol="0">
            <a:spAutoFit/>
          </a:bodyPr>
          <a:lstStyle/>
          <a:p>
            <a:pPr marL="0" indent="0" algn="ctr">
              <a:buFont typeface="Arial" panose="020B0604020202020204" pitchFamily="34" charset="0"/>
              <a:buNone/>
            </a:pPr>
            <a:r>
              <a:rPr lang="es-CO" sz="3600" b="1">
                <a:solidFill>
                  <a:schemeClr val="bg1"/>
                </a:solidFill>
              </a:rPr>
              <a:t>CARACTERIZACIÓN DE USUARIOS Y GRUPOS INTERÉS</a:t>
            </a:r>
          </a:p>
        </p:txBody>
      </p:sp>
      <p:cxnSp>
        <p:nvCxnSpPr>
          <p:cNvPr id="27" name="Straight Connector 26">
            <a:extLst>
              <a:ext uri="{FF2B5EF4-FFF2-40B4-BE49-F238E27FC236}">
                <a16:creationId xmlns:a16="http://schemas.microsoft.com/office/drawing/2014/main" id="{DBA2B5E2-C42E-D54E-A719-6259271E9C93}"/>
              </a:ext>
            </a:extLst>
          </p:cNvPr>
          <p:cNvCxnSpPr>
            <a:cxnSpLocks/>
          </p:cNvCxnSpPr>
          <p:nvPr/>
        </p:nvCxnSpPr>
        <p:spPr>
          <a:xfrm flipV="1">
            <a:off x="2494326" y="3034395"/>
            <a:ext cx="0" cy="1451122"/>
          </a:xfrm>
          <a:prstGeom prst="line">
            <a:avLst/>
          </a:prstGeom>
          <a:ln w="76200">
            <a:solidFill>
              <a:srgbClr val="84FFC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2AB67B7-5189-5F4E-B7B3-7B6063C077DB}"/>
              </a:ext>
            </a:extLst>
          </p:cNvPr>
          <p:cNvSpPr txBox="1"/>
          <p:nvPr/>
        </p:nvSpPr>
        <p:spPr>
          <a:xfrm>
            <a:off x="5343437" y="4029164"/>
            <a:ext cx="2390398" cy="646331"/>
          </a:xfrm>
          <a:prstGeom prst="rect">
            <a:avLst/>
          </a:prstGeom>
          <a:noFill/>
        </p:spPr>
        <p:txBody>
          <a:bodyPr wrap="none" rtlCol="0">
            <a:spAutoFit/>
          </a:bodyPr>
          <a:lstStyle/>
          <a:p>
            <a:r>
              <a:rPr lang="es-ES" sz="3600">
                <a:solidFill>
                  <a:schemeClr val="bg1"/>
                </a:solidFill>
              </a:rPr>
              <a:t>2020-2021</a:t>
            </a:r>
            <a:endParaRPr lang="en-CO" sz="3600">
              <a:solidFill>
                <a:schemeClr val="bg1"/>
              </a:solidFill>
            </a:endParaRPr>
          </a:p>
        </p:txBody>
      </p:sp>
      <p:pic>
        <p:nvPicPr>
          <p:cNvPr id="35" name="Picture 34">
            <a:extLst>
              <a:ext uri="{FF2B5EF4-FFF2-40B4-BE49-F238E27FC236}">
                <a16:creationId xmlns:a16="http://schemas.microsoft.com/office/drawing/2014/main" id="{FD9A2A5F-6C9E-EE44-9C18-0C9A5920F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87022"/>
            <a:ext cx="3113955" cy="673288"/>
          </a:xfrm>
          <a:prstGeom prst="rect">
            <a:avLst/>
          </a:prstGeom>
        </p:spPr>
      </p:pic>
      <p:pic>
        <p:nvPicPr>
          <p:cNvPr id="36" name="Picture 35">
            <a:extLst>
              <a:ext uri="{FF2B5EF4-FFF2-40B4-BE49-F238E27FC236}">
                <a16:creationId xmlns:a16="http://schemas.microsoft.com/office/drawing/2014/main" id="{24E6D310-8147-8A42-91E1-FF206B974F75}"/>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flipH="1">
            <a:off x="792027" y="4508870"/>
            <a:ext cx="820370" cy="4303968"/>
          </a:xfrm>
          <a:prstGeom prst="rect">
            <a:avLst/>
          </a:prstGeom>
        </p:spPr>
      </p:pic>
      <p:pic>
        <p:nvPicPr>
          <p:cNvPr id="37" name="Picture 36">
            <a:extLst>
              <a:ext uri="{FF2B5EF4-FFF2-40B4-BE49-F238E27FC236}">
                <a16:creationId xmlns:a16="http://schemas.microsoft.com/office/drawing/2014/main" id="{1D09920C-4345-8B4A-B17E-71E90E577B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894" y="728192"/>
            <a:ext cx="3195548" cy="846820"/>
          </a:xfrm>
          <a:prstGeom prst="rect">
            <a:avLst/>
          </a:prstGeom>
          <a:effectLst>
            <a:outerShdw blurRad="50800" dist="38100" dir="2700000" algn="tl" rotWithShape="0">
              <a:prstClr val="black">
                <a:alpha val="7000"/>
              </a:prstClr>
            </a:outerShdw>
          </a:effectLst>
        </p:spPr>
      </p:pic>
      <p:sp>
        <p:nvSpPr>
          <p:cNvPr id="2" name="CuadroTexto 1">
            <a:extLst>
              <a:ext uri="{FF2B5EF4-FFF2-40B4-BE49-F238E27FC236}">
                <a16:creationId xmlns:a16="http://schemas.microsoft.com/office/drawing/2014/main" id="{C5CE5976-B9B1-4921-9DA0-3CC1BCEEC57F}"/>
              </a:ext>
            </a:extLst>
          </p:cNvPr>
          <p:cNvSpPr txBox="1"/>
          <p:nvPr/>
        </p:nvSpPr>
        <p:spPr>
          <a:xfrm>
            <a:off x="3753720" y="5049075"/>
            <a:ext cx="5399314" cy="646331"/>
          </a:xfrm>
          <a:prstGeom prst="rect">
            <a:avLst/>
          </a:prstGeom>
          <a:noFill/>
        </p:spPr>
        <p:txBody>
          <a:bodyPr wrap="square" rtlCol="0">
            <a:spAutoFit/>
          </a:bodyPr>
          <a:lstStyle/>
          <a:p>
            <a:pPr algn="ctr"/>
            <a:r>
              <a:rPr lang="es-ES">
                <a:solidFill>
                  <a:schemeClr val="bg1">
                    <a:lumMod val="85000"/>
                  </a:schemeClr>
                </a:solidFill>
              </a:rPr>
              <a:t>Administradora de los recursos del Sistema General de Seguridad Social en Salud - ADRES</a:t>
            </a:r>
          </a:p>
        </p:txBody>
      </p:sp>
    </p:spTree>
    <p:extLst>
      <p:ext uri="{BB962C8B-B14F-4D97-AF65-F5344CB8AC3E}">
        <p14:creationId xmlns:p14="http://schemas.microsoft.com/office/powerpoint/2010/main" val="387100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2"/>
          <a:stretch>
            <a:fillRect/>
          </a:stretch>
        </p:blipFill>
        <p:spPr>
          <a:xfrm>
            <a:off x="9852000" y="32758"/>
            <a:ext cx="2340000" cy="620100"/>
          </a:xfrm>
          <a:prstGeom prst="rect">
            <a:avLst/>
          </a:prstGeom>
        </p:spPr>
      </p:pic>
      <p:sp>
        <p:nvSpPr>
          <p:cNvPr id="31" name="TextBox 36">
            <a:extLst>
              <a:ext uri="{FF2B5EF4-FFF2-40B4-BE49-F238E27FC236}">
                <a16:creationId xmlns:a16="http://schemas.microsoft.com/office/drawing/2014/main" id="{62640CDE-346A-425D-B715-0CF27EA0A0BF}"/>
              </a:ext>
            </a:extLst>
          </p:cNvPr>
          <p:cNvSpPr txBox="1"/>
          <p:nvPr/>
        </p:nvSpPr>
        <p:spPr>
          <a:xfrm>
            <a:off x="502518" y="-65867"/>
            <a:ext cx="629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166143"/>
            <a:ext cx="8241465" cy="6618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4400" b="1" i="0" u="none" strike="noStrike" kern="1200" cap="none" spc="-150" normalizeH="0" baseline="0" noProof="0">
                <a:ln>
                  <a:noFill/>
                </a:ln>
                <a:solidFill>
                  <a:srgbClr val="009999"/>
                </a:solidFill>
                <a:effectLst/>
                <a:uLnTx/>
                <a:uFillTx/>
                <a:latin typeface="Arial" panose="020B0604020202020204"/>
                <a:ea typeface="+mj-ea"/>
                <a:cs typeface="+mj-cs"/>
              </a:rPr>
              <a:t>Niveles de servicio para la atención</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F955B47-B93F-434B-8361-93113D095D93}"/>
              </a:ext>
            </a:extLst>
          </p:cNvPr>
          <p:cNvCxnSpPr>
            <a:cxnSpLocks/>
          </p:cNvCxnSpPr>
          <p:nvPr/>
        </p:nvCxnSpPr>
        <p:spPr>
          <a:xfrm>
            <a:off x="255058" y="1447881"/>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7565D09-6FA5-4619-B7BF-1B71017642C6}"/>
              </a:ext>
            </a:extLst>
          </p:cNvPr>
          <p:cNvSpPr/>
          <p:nvPr/>
        </p:nvSpPr>
        <p:spPr>
          <a:xfrm>
            <a:off x="531654" y="1042654"/>
            <a:ext cx="7196146" cy="400110"/>
          </a:xfrm>
          <a:prstGeom prst="rect">
            <a:avLst/>
          </a:prstGeom>
        </p:spPr>
        <p:txBody>
          <a:bodyPr wrap="square">
            <a:spAutoFit/>
          </a:bodyPr>
          <a:lstStyle/>
          <a:p>
            <a:r>
              <a:rPr lang="es-CO" sz="2000" b="1">
                <a:solidFill>
                  <a:schemeClr val="tx2"/>
                </a:solidFill>
                <a:latin typeface="Calibri" panose="020F0502020204030204" pitchFamily="34" charset="0"/>
              </a:rPr>
              <a:t>Gestión de solicitudes o requerimientos en ADRES</a:t>
            </a:r>
            <a:endParaRPr lang="es-CO" sz="2000" b="1">
              <a:solidFill>
                <a:schemeClr val="tx2"/>
              </a:solidFill>
            </a:endParaRPr>
          </a:p>
        </p:txBody>
      </p:sp>
      <p:sp>
        <p:nvSpPr>
          <p:cNvPr id="28" name="CuadroTexto 27">
            <a:extLst>
              <a:ext uri="{FF2B5EF4-FFF2-40B4-BE49-F238E27FC236}">
                <a16:creationId xmlns:a16="http://schemas.microsoft.com/office/drawing/2014/main" id="{3F031689-A48B-4102-BD70-AC884EED8E42}"/>
              </a:ext>
            </a:extLst>
          </p:cNvPr>
          <p:cNvSpPr txBox="1"/>
          <p:nvPr/>
        </p:nvSpPr>
        <p:spPr>
          <a:xfrm>
            <a:off x="428678" y="5954783"/>
            <a:ext cx="11118280" cy="369332"/>
          </a:xfrm>
          <a:prstGeom prst="rect">
            <a:avLst/>
          </a:prstGeom>
          <a:solidFill>
            <a:schemeClr val="accent5">
              <a:lumMod val="60000"/>
              <a:lumOff val="40000"/>
            </a:schemeClr>
          </a:solidFill>
        </p:spPr>
        <p:txBody>
          <a:bodyPr wrap="square" rtlCol="0">
            <a:spAutoFit/>
          </a:bodyPr>
          <a:lstStyle/>
          <a:p>
            <a:pPr algn="ctr"/>
            <a:r>
              <a:rPr lang="es-ES"/>
              <a:t>Satisfacción de Usuarios y Grupos de Interés de acuerdo a sus necesidades</a:t>
            </a:r>
            <a:endParaRPr lang="es-CO"/>
          </a:p>
        </p:txBody>
      </p:sp>
      <p:pic>
        <p:nvPicPr>
          <p:cNvPr id="29" name="Gráfico 28" descr="Cara sonriente sin relleno">
            <a:extLst>
              <a:ext uri="{FF2B5EF4-FFF2-40B4-BE49-F238E27FC236}">
                <a16:creationId xmlns:a16="http://schemas.microsoft.com/office/drawing/2014/main" id="{28D32FC4-38DC-44AD-B5B8-927B2A63B0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1149" y="5682249"/>
            <a:ext cx="914400" cy="914400"/>
          </a:xfrm>
          <a:prstGeom prst="rect">
            <a:avLst/>
          </a:prstGeom>
        </p:spPr>
      </p:pic>
      <p:grpSp>
        <p:nvGrpSpPr>
          <p:cNvPr id="30" name="Grupo 29">
            <a:extLst>
              <a:ext uri="{FF2B5EF4-FFF2-40B4-BE49-F238E27FC236}">
                <a16:creationId xmlns:a16="http://schemas.microsoft.com/office/drawing/2014/main" id="{EB4E3DCB-DE4E-4D25-B2A9-0C8FB042E8DD}"/>
              </a:ext>
            </a:extLst>
          </p:cNvPr>
          <p:cNvGrpSpPr/>
          <p:nvPr/>
        </p:nvGrpSpPr>
        <p:grpSpPr>
          <a:xfrm>
            <a:off x="536026" y="1968036"/>
            <a:ext cx="11178498" cy="3851778"/>
            <a:chOff x="536026" y="1968036"/>
            <a:chExt cx="11178498" cy="3851778"/>
          </a:xfrm>
        </p:grpSpPr>
        <p:sp>
          <p:nvSpPr>
            <p:cNvPr id="35" name="CuadroTexto 34">
              <a:extLst>
                <a:ext uri="{FF2B5EF4-FFF2-40B4-BE49-F238E27FC236}">
                  <a16:creationId xmlns:a16="http://schemas.microsoft.com/office/drawing/2014/main" id="{5DCAB8C9-C820-411C-8E3C-0AA6DEEBDF5D}"/>
                </a:ext>
              </a:extLst>
            </p:cNvPr>
            <p:cNvSpPr txBox="1"/>
            <p:nvPr/>
          </p:nvSpPr>
          <p:spPr>
            <a:xfrm>
              <a:off x="2925780" y="1968036"/>
              <a:ext cx="1365124" cy="584775"/>
            </a:xfrm>
            <a:prstGeom prst="rect">
              <a:avLst/>
            </a:prstGeom>
            <a:noFill/>
          </p:spPr>
          <p:txBody>
            <a:bodyPr wrap="square" rtlCol="0">
              <a:spAutoFit/>
            </a:bodyPr>
            <a:lstStyle/>
            <a:p>
              <a:pPr algn="ctr"/>
              <a:r>
                <a:rPr lang="es-ES" sz="1600" b="1">
                  <a:latin typeface="Agency FB" panose="020B0503020202020204" pitchFamily="34" charset="0"/>
                </a:rPr>
                <a:t>CANALES DE ATENCIÓN</a:t>
              </a:r>
              <a:endParaRPr lang="es-CO" sz="1600" b="1">
                <a:latin typeface="Agency FB" panose="020B0503020202020204" pitchFamily="34" charset="0"/>
              </a:endParaRPr>
            </a:p>
          </p:txBody>
        </p:sp>
        <p:sp>
          <p:nvSpPr>
            <p:cNvPr id="36" name="Cerrar corchete 35">
              <a:extLst>
                <a:ext uri="{FF2B5EF4-FFF2-40B4-BE49-F238E27FC236}">
                  <a16:creationId xmlns:a16="http://schemas.microsoft.com/office/drawing/2014/main" id="{65FBDC76-78A1-49A6-87C2-EAD16931935A}"/>
                </a:ext>
              </a:extLst>
            </p:cNvPr>
            <p:cNvSpPr/>
            <p:nvPr/>
          </p:nvSpPr>
          <p:spPr>
            <a:xfrm>
              <a:off x="8771570" y="2930752"/>
              <a:ext cx="162064" cy="2127886"/>
            </a:xfrm>
            <a:prstGeom prst="rightBracket">
              <a:avLst/>
            </a:prstGeom>
            <a:ln>
              <a:solidFill>
                <a:srgbClr val="1AAE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7" name="Flecha: a la derecha 36">
              <a:extLst>
                <a:ext uri="{FF2B5EF4-FFF2-40B4-BE49-F238E27FC236}">
                  <a16:creationId xmlns:a16="http://schemas.microsoft.com/office/drawing/2014/main" id="{51FDBF0B-4270-41CB-9467-204939E292E0}"/>
                </a:ext>
              </a:extLst>
            </p:cNvPr>
            <p:cNvSpPr/>
            <p:nvPr/>
          </p:nvSpPr>
          <p:spPr>
            <a:xfrm>
              <a:off x="8941676" y="3620696"/>
              <a:ext cx="227849"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8" name="Gráfico 37" descr="Altavoz de teléfono">
              <a:extLst>
                <a:ext uri="{FF2B5EF4-FFF2-40B4-BE49-F238E27FC236}">
                  <a16:creationId xmlns:a16="http://schemas.microsoft.com/office/drawing/2014/main" id="{46B99415-90E0-4B61-8ACC-0EBE9BC42B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0123" y="4018069"/>
              <a:ext cx="764401" cy="764401"/>
            </a:xfrm>
            <a:prstGeom prst="rect">
              <a:avLst/>
            </a:prstGeom>
          </p:spPr>
        </p:pic>
        <p:pic>
          <p:nvPicPr>
            <p:cNvPr id="39" name="Gráfico 38" descr="Maleta">
              <a:extLst>
                <a:ext uri="{FF2B5EF4-FFF2-40B4-BE49-F238E27FC236}">
                  <a16:creationId xmlns:a16="http://schemas.microsoft.com/office/drawing/2014/main" id="{57C0E49D-DDB3-439E-BA42-CF42474EE1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2884" y="4496521"/>
              <a:ext cx="1058995" cy="914400"/>
            </a:xfrm>
            <a:prstGeom prst="rect">
              <a:avLst/>
            </a:prstGeom>
          </p:spPr>
        </p:pic>
        <p:pic>
          <p:nvPicPr>
            <p:cNvPr id="40" name="Gráfico 39" descr="Banco">
              <a:extLst>
                <a:ext uri="{FF2B5EF4-FFF2-40B4-BE49-F238E27FC236}">
                  <a16:creationId xmlns:a16="http://schemas.microsoft.com/office/drawing/2014/main" id="{B7C255A2-3A16-4FB7-B44C-D6052C75C8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1529" y="2493439"/>
              <a:ext cx="914400" cy="914400"/>
            </a:xfrm>
            <a:prstGeom prst="rect">
              <a:avLst/>
            </a:prstGeom>
          </p:spPr>
        </p:pic>
        <p:pic>
          <p:nvPicPr>
            <p:cNvPr id="41" name="Gráfico 40" descr="Documento">
              <a:extLst>
                <a:ext uri="{FF2B5EF4-FFF2-40B4-BE49-F238E27FC236}">
                  <a16:creationId xmlns:a16="http://schemas.microsoft.com/office/drawing/2014/main" id="{91EA0C4A-2FC0-4D4B-AF45-8E22078F62D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5110" y="3620696"/>
              <a:ext cx="794745" cy="794745"/>
            </a:xfrm>
            <a:prstGeom prst="rect">
              <a:avLst/>
            </a:prstGeom>
          </p:spPr>
        </p:pic>
        <p:pic>
          <p:nvPicPr>
            <p:cNvPr id="42" name="Gráfico 41" descr="Reunión">
              <a:extLst>
                <a:ext uri="{FF2B5EF4-FFF2-40B4-BE49-F238E27FC236}">
                  <a16:creationId xmlns:a16="http://schemas.microsoft.com/office/drawing/2014/main" id="{801EA3C7-75F5-4DF2-BA4A-D7FDCB6866C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27928" y="4712538"/>
              <a:ext cx="914400" cy="914400"/>
            </a:xfrm>
            <a:prstGeom prst="rect">
              <a:avLst/>
            </a:prstGeom>
          </p:spPr>
        </p:pic>
        <p:pic>
          <p:nvPicPr>
            <p:cNvPr id="43" name="Gráfico 42" descr="Abrir sobre">
              <a:extLst>
                <a:ext uri="{FF2B5EF4-FFF2-40B4-BE49-F238E27FC236}">
                  <a16:creationId xmlns:a16="http://schemas.microsoft.com/office/drawing/2014/main" id="{E0B1519E-9D60-4C75-A48A-9210E3CD2D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03282" y="4891931"/>
              <a:ext cx="750905" cy="750905"/>
            </a:xfrm>
            <a:prstGeom prst="rect">
              <a:avLst/>
            </a:prstGeom>
          </p:spPr>
        </p:pic>
        <p:pic>
          <p:nvPicPr>
            <p:cNvPr id="44" name="Gráfico 43" descr="Clase">
              <a:extLst>
                <a:ext uri="{FF2B5EF4-FFF2-40B4-BE49-F238E27FC236}">
                  <a16:creationId xmlns:a16="http://schemas.microsoft.com/office/drawing/2014/main" id="{C5625BB2-3297-4651-AE5C-13EE2E5DFDE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39108" y="3616816"/>
              <a:ext cx="1227142" cy="857920"/>
            </a:xfrm>
            <a:prstGeom prst="rect">
              <a:avLst/>
            </a:prstGeom>
          </p:spPr>
        </p:pic>
        <p:pic>
          <p:nvPicPr>
            <p:cNvPr id="45" name="Gráfico 44" descr="Grupo">
              <a:extLst>
                <a:ext uri="{FF2B5EF4-FFF2-40B4-BE49-F238E27FC236}">
                  <a16:creationId xmlns:a16="http://schemas.microsoft.com/office/drawing/2014/main" id="{DF3A9374-5A0D-4133-88BF-399D26B52AE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1529" y="3504742"/>
              <a:ext cx="914400" cy="914400"/>
            </a:xfrm>
            <a:prstGeom prst="rect">
              <a:avLst/>
            </a:prstGeom>
          </p:spPr>
        </p:pic>
        <p:pic>
          <p:nvPicPr>
            <p:cNvPr id="46" name="Gráfico 45" descr="Portátil">
              <a:extLst>
                <a:ext uri="{FF2B5EF4-FFF2-40B4-BE49-F238E27FC236}">
                  <a16:creationId xmlns:a16="http://schemas.microsoft.com/office/drawing/2014/main" id="{A565B607-9BA6-436D-B4AE-43A2C86F1BA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270458" y="2568804"/>
              <a:ext cx="683729" cy="683729"/>
            </a:xfrm>
            <a:prstGeom prst="rect">
              <a:avLst/>
            </a:prstGeom>
          </p:spPr>
        </p:pic>
        <p:sp>
          <p:nvSpPr>
            <p:cNvPr id="47" name="CuadroTexto 46">
              <a:extLst>
                <a:ext uri="{FF2B5EF4-FFF2-40B4-BE49-F238E27FC236}">
                  <a16:creationId xmlns:a16="http://schemas.microsoft.com/office/drawing/2014/main" id="{D0A8871B-0DF4-4942-9EAF-0715A8ABC34F}"/>
                </a:ext>
              </a:extLst>
            </p:cNvPr>
            <p:cNvSpPr txBox="1"/>
            <p:nvPr/>
          </p:nvSpPr>
          <p:spPr>
            <a:xfrm>
              <a:off x="536026" y="1968036"/>
              <a:ext cx="1365124" cy="584775"/>
            </a:xfrm>
            <a:prstGeom prst="rect">
              <a:avLst/>
            </a:prstGeom>
            <a:noFill/>
          </p:spPr>
          <p:txBody>
            <a:bodyPr wrap="square" rtlCol="0" anchor="t">
              <a:spAutoFit/>
            </a:bodyPr>
            <a:lstStyle/>
            <a:p>
              <a:pPr algn="ctr"/>
              <a:r>
                <a:rPr lang="es-ES" sz="1600" b="1">
                  <a:latin typeface="Agency FB"/>
                  <a:cs typeface="Calibri Light"/>
                </a:rPr>
                <a:t>USUARIOS</a:t>
              </a:r>
              <a:r>
                <a:rPr lang="es-ES" sz="1600" b="1">
                  <a:latin typeface="Agency FB"/>
                </a:rPr>
                <a:t> O GRUPOS</a:t>
              </a:r>
              <a:endParaRPr lang="es-CO" sz="1600" b="1">
                <a:latin typeface="Agency FB"/>
              </a:endParaRPr>
            </a:p>
          </p:txBody>
        </p:sp>
        <p:sp>
          <p:nvSpPr>
            <p:cNvPr id="48" name="CuadroTexto 47">
              <a:extLst>
                <a:ext uri="{FF2B5EF4-FFF2-40B4-BE49-F238E27FC236}">
                  <a16:creationId xmlns:a16="http://schemas.microsoft.com/office/drawing/2014/main" id="{E14DC852-58A1-45B8-B88C-42CA9DD72810}"/>
                </a:ext>
              </a:extLst>
            </p:cNvPr>
            <p:cNvSpPr txBox="1"/>
            <p:nvPr/>
          </p:nvSpPr>
          <p:spPr>
            <a:xfrm>
              <a:off x="814325" y="3290593"/>
              <a:ext cx="811080" cy="307777"/>
            </a:xfrm>
            <a:prstGeom prst="rect">
              <a:avLst/>
            </a:prstGeom>
            <a:noFill/>
          </p:spPr>
          <p:txBody>
            <a:bodyPr wrap="square" rtlCol="0">
              <a:spAutoFit/>
            </a:bodyPr>
            <a:lstStyle/>
            <a:p>
              <a:r>
                <a:rPr lang="es-ES" sz="1400">
                  <a:latin typeface="Agency FB" panose="020B0503020202020204" pitchFamily="34" charset="0"/>
                </a:rPr>
                <a:t>ENTIDADES</a:t>
              </a:r>
              <a:endParaRPr lang="es-CO" sz="1400">
                <a:latin typeface="Agency FB" panose="020B0503020202020204" pitchFamily="34" charset="0"/>
              </a:endParaRPr>
            </a:p>
          </p:txBody>
        </p:sp>
        <p:sp>
          <p:nvSpPr>
            <p:cNvPr id="49" name="CuadroTexto 48">
              <a:extLst>
                <a:ext uri="{FF2B5EF4-FFF2-40B4-BE49-F238E27FC236}">
                  <a16:creationId xmlns:a16="http://schemas.microsoft.com/office/drawing/2014/main" id="{C1815362-8396-4BD0-93AA-31CF42D21824}"/>
                </a:ext>
              </a:extLst>
            </p:cNvPr>
            <p:cNvSpPr txBox="1"/>
            <p:nvPr/>
          </p:nvSpPr>
          <p:spPr>
            <a:xfrm>
              <a:off x="718540" y="4227925"/>
              <a:ext cx="935037" cy="307777"/>
            </a:xfrm>
            <a:prstGeom prst="rect">
              <a:avLst/>
            </a:prstGeom>
            <a:noFill/>
          </p:spPr>
          <p:txBody>
            <a:bodyPr wrap="square" rtlCol="0">
              <a:spAutoFit/>
            </a:bodyPr>
            <a:lstStyle/>
            <a:p>
              <a:pPr algn="ctr"/>
              <a:r>
                <a:rPr lang="es-ES" sz="1400">
                  <a:latin typeface="Agency FB" panose="020B0503020202020204" pitchFamily="34" charset="0"/>
                </a:rPr>
                <a:t>CIUDADANOS</a:t>
              </a:r>
              <a:endParaRPr lang="es-CO" sz="1400">
                <a:latin typeface="Agency FB" panose="020B0503020202020204" pitchFamily="34" charset="0"/>
              </a:endParaRPr>
            </a:p>
          </p:txBody>
        </p:sp>
        <p:sp>
          <p:nvSpPr>
            <p:cNvPr id="51" name="CuadroTexto 50">
              <a:extLst>
                <a:ext uri="{FF2B5EF4-FFF2-40B4-BE49-F238E27FC236}">
                  <a16:creationId xmlns:a16="http://schemas.microsoft.com/office/drawing/2014/main" id="{82E47917-08D0-40F1-BD6D-AADC53E44171}"/>
                </a:ext>
              </a:extLst>
            </p:cNvPr>
            <p:cNvSpPr txBox="1"/>
            <p:nvPr/>
          </p:nvSpPr>
          <p:spPr>
            <a:xfrm>
              <a:off x="536042" y="5307179"/>
              <a:ext cx="1228613" cy="307777"/>
            </a:xfrm>
            <a:prstGeom prst="rect">
              <a:avLst/>
            </a:prstGeom>
            <a:noFill/>
          </p:spPr>
          <p:txBody>
            <a:bodyPr wrap="square" rtlCol="0">
              <a:spAutoFit/>
            </a:bodyPr>
            <a:lstStyle/>
            <a:p>
              <a:pPr algn="ctr"/>
              <a:r>
                <a:rPr lang="es-ES" sz="1400">
                  <a:latin typeface="Agency FB" panose="020B0503020202020204" pitchFamily="34" charset="0"/>
                </a:rPr>
                <a:t>ORGANIZACIONES</a:t>
              </a:r>
              <a:endParaRPr lang="es-CO" sz="1400">
                <a:latin typeface="Agency FB" panose="020B0503020202020204" pitchFamily="34" charset="0"/>
              </a:endParaRPr>
            </a:p>
          </p:txBody>
        </p:sp>
        <p:sp>
          <p:nvSpPr>
            <p:cNvPr id="69" name="Cerrar llave 68">
              <a:extLst>
                <a:ext uri="{FF2B5EF4-FFF2-40B4-BE49-F238E27FC236}">
                  <a16:creationId xmlns:a16="http://schemas.microsoft.com/office/drawing/2014/main" id="{3A7B5D7F-8564-4132-9AD9-9516B73746AE}"/>
                </a:ext>
              </a:extLst>
            </p:cNvPr>
            <p:cNvSpPr/>
            <p:nvPr/>
          </p:nvSpPr>
          <p:spPr>
            <a:xfrm>
              <a:off x="1643971" y="3009988"/>
              <a:ext cx="433544" cy="20486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0" name="CuadroTexto 69">
              <a:extLst>
                <a:ext uri="{FF2B5EF4-FFF2-40B4-BE49-F238E27FC236}">
                  <a16:creationId xmlns:a16="http://schemas.microsoft.com/office/drawing/2014/main" id="{032C46FB-92FF-4EB9-B13D-ABB8C27047E2}"/>
                </a:ext>
              </a:extLst>
            </p:cNvPr>
            <p:cNvSpPr txBox="1"/>
            <p:nvPr/>
          </p:nvSpPr>
          <p:spPr>
            <a:xfrm>
              <a:off x="1887769" y="4436088"/>
              <a:ext cx="1079621" cy="523220"/>
            </a:xfrm>
            <a:prstGeom prst="rect">
              <a:avLst/>
            </a:prstGeom>
            <a:noFill/>
          </p:spPr>
          <p:txBody>
            <a:bodyPr wrap="square" rtlCol="0">
              <a:spAutoFit/>
            </a:bodyPr>
            <a:lstStyle/>
            <a:p>
              <a:pPr algn="ctr"/>
              <a:r>
                <a:rPr lang="es-ES" sz="1400">
                  <a:latin typeface="Agency FB" panose="020B0503020202020204" pitchFamily="34" charset="0"/>
                </a:rPr>
                <a:t>REQUERIMIENTOSOLICITUD</a:t>
              </a:r>
              <a:endParaRPr lang="es-CO" sz="1400">
                <a:latin typeface="Agency FB" panose="020B0503020202020204" pitchFamily="34" charset="0"/>
              </a:endParaRPr>
            </a:p>
          </p:txBody>
        </p:sp>
        <p:sp>
          <p:nvSpPr>
            <p:cNvPr id="71" name="Abrir llave 70">
              <a:extLst>
                <a:ext uri="{FF2B5EF4-FFF2-40B4-BE49-F238E27FC236}">
                  <a16:creationId xmlns:a16="http://schemas.microsoft.com/office/drawing/2014/main" id="{271F8F62-AB60-4AEC-B128-BF9273F60B87}"/>
                </a:ext>
              </a:extLst>
            </p:cNvPr>
            <p:cNvSpPr/>
            <p:nvPr/>
          </p:nvSpPr>
          <p:spPr>
            <a:xfrm>
              <a:off x="2781696" y="2687149"/>
              <a:ext cx="368069" cy="268038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2" name="CuadroTexto 71">
              <a:extLst>
                <a:ext uri="{FF2B5EF4-FFF2-40B4-BE49-F238E27FC236}">
                  <a16:creationId xmlns:a16="http://schemas.microsoft.com/office/drawing/2014/main" id="{D678F1AA-4566-4AA6-9181-FA4E6F9AE969}"/>
                </a:ext>
              </a:extLst>
            </p:cNvPr>
            <p:cNvSpPr txBox="1"/>
            <p:nvPr/>
          </p:nvSpPr>
          <p:spPr>
            <a:xfrm>
              <a:off x="4865599" y="1980882"/>
              <a:ext cx="1365124" cy="584775"/>
            </a:xfrm>
            <a:prstGeom prst="rect">
              <a:avLst/>
            </a:prstGeom>
            <a:noFill/>
          </p:spPr>
          <p:txBody>
            <a:bodyPr wrap="square" rtlCol="0">
              <a:spAutoFit/>
            </a:bodyPr>
            <a:lstStyle/>
            <a:p>
              <a:pPr algn="ctr"/>
              <a:r>
                <a:rPr lang="es-ES" sz="1600" b="1">
                  <a:latin typeface="Agency FB" panose="020B0503020202020204" pitchFamily="34" charset="0"/>
                </a:rPr>
                <a:t>NIVELES DE SERVICIO</a:t>
              </a:r>
              <a:endParaRPr lang="es-CO" sz="1600" b="1">
                <a:latin typeface="Agency FB" panose="020B0503020202020204" pitchFamily="34" charset="0"/>
              </a:endParaRPr>
            </a:p>
          </p:txBody>
        </p:sp>
        <p:sp>
          <p:nvSpPr>
            <p:cNvPr id="73" name="CuadroTexto 72">
              <a:extLst>
                <a:ext uri="{FF2B5EF4-FFF2-40B4-BE49-F238E27FC236}">
                  <a16:creationId xmlns:a16="http://schemas.microsoft.com/office/drawing/2014/main" id="{A23561AE-9EBB-4742-9E88-C8AF345E3EB9}"/>
                </a:ext>
              </a:extLst>
            </p:cNvPr>
            <p:cNvSpPr txBox="1"/>
            <p:nvPr/>
          </p:nvSpPr>
          <p:spPr>
            <a:xfrm>
              <a:off x="5012404" y="3506642"/>
              <a:ext cx="1131393" cy="584775"/>
            </a:xfrm>
            <a:prstGeom prst="rect">
              <a:avLst/>
            </a:prstGeom>
            <a:noFill/>
          </p:spPr>
          <p:txBody>
            <a:bodyPr wrap="square" rtlCol="0">
              <a:spAutoFit/>
            </a:bodyPr>
            <a:lstStyle/>
            <a:p>
              <a:pPr algn="ctr"/>
              <a:r>
                <a:rPr lang="es-ES" sz="1600" b="1">
                  <a:latin typeface="Agency FB" panose="020B0503020202020204" pitchFamily="34" charset="0"/>
                </a:rPr>
                <a:t>ATENCIÓN AL CIUDADANO</a:t>
              </a:r>
              <a:endParaRPr lang="es-CO" sz="1600" b="1">
                <a:latin typeface="Agency FB" panose="020B0503020202020204" pitchFamily="34" charset="0"/>
              </a:endParaRPr>
            </a:p>
          </p:txBody>
        </p:sp>
        <p:sp>
          <p:nvSpPr>
            <p:cNvPr id="74" name="CuadroTexto 73">
              <a:extLst>
                <a:ext uri="{FF2B5EF4-FFF2-40B4-BE49-F238E27FC236}">
                  <a16:creationId xmlns:a16="http://schemas.microsoft.com/office/drawing/2014/main" id="{8166F0BA-7EDE-4590-81BB-A4EA789B4B8C}"/>
                </a:ext>
              </a:extLst>
            </p:cNvPr>
            <p:cNvSpPr txBox="1"/>
            <p:nvPr/>
          </p:nvSpPr>
          <p:spPr>
            <a:xfrm>
              <a:off x="5040200" y="5442966"/>
              <a:ext cx="1131393" cy="276999"/>
            </a:xfrm>
            <a:prstGeom prst="rect">
              <a:avLst/>
            </a:prstGeom>
            <a:noFill/>
          </p:spPr>
          <p:txBody>
            <a:bodyPr wrap="square" rtlCol="0">
              <a:spAutoFit/>
            </a:bodyPr>
            <a:lstStyle/>
            <a:p>
              <a:pPr algn="ctr"/>
              <a:r>
                <a:rPr lang="es-ES" sz="1200" b="1">
                  <a:latin typeface="Agency FB" panose="020B0503020202020204" pitchFamily="34" charset="0"/>
                </a:rPr>
                <a:t>DEPENDENCIAS</a:t>
              </a:r>
              <a:endParaRPr lang="es-CO" sz="1200" b="1">
                <a:latin typeface="Agency FB" panose="020B0503020202020204" pitchFamily="34" charset="0"/>
              </a:endParaRPr>
            </a:p>
          </p:txBody>
        </p:sp>
        <p:sp>
          <p:nvSpPr>
            <p:cNvPr id="75" name="Flecha: hacia abajo 74">
              <a:extLst>
                <a:ext uri="{FF2B5EF4-FFF2-40B4-BE49-F238E27FC236}">
                  <a16:creationId xmlns:a16="http://schemas.microsoft.com/office/drawing/2014/main" id="{2D6FF227-FD73-4907-A3FC-57530C239556}"/>
                </a:ext>
              </a:extLst>
            </p:cNvPr>
            <p:cNvSpPr/>
            <p:nvPr/>
          </p:nvSpPr>
          <p:spPr>
            <a:xfrm>
              <a:off x="5468001" y="4053775"/>
              <a:ext cx="176858" cy="49031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CuadroTexto 75">
              <a:extLst>
                <a:ext uri="{FF2B5EF4-FFF2-40B4-BE49-F238E27FC236}">
                  <a16:creationId xmlns:a16="http://schemas.microsoft.com/office/drawing/2014/main" id="{7F61B7B2-A77B-4720-9A05-0123FEE84457}"/>
                </a:ext>
              </a:extLst>
            </p:cNvPr>
            <p:cNvSpPr txBox="1"/>
            <p:nvPr/>
          </p:nvSpPr>
          <p:spPr>
            <a:xfrm>
              <a:off x="4877753" y="4111649"/>
              <a:ext cx="772687" cy="276999"/>
            </a:xfrm>
            <a:prstGeom prst="rect">
              <a:avLst/>
            </a:prstGeom>
            <a:noFill/>
          </p:spPr>
          <p:txBody>
            <a:bodyPr wrap="square" rtlCol="0">
              <a:spAutoFit/>
            </a:bodyPr>
            <a:lstStyle/>
            <a:p>
              <a:r>
                <a:rPr lang="es-ES" sz="1200">
                  <a:latin typeface="Agency FB" panose="020B0503020202020204" pitchFamily="34" charset="0"/>
                </a:rPr>
                <a:t>Reasigna</a:t>
              </a:r>
              <a:endParaRPr lang="es-CO" sz="1200">
                <a:latin typeface="Agency FB" panose="020B0503020202020204" pitchFamily="34" charset="0"/>
              </a:endParaRPr>
            </a:p>
          </p:txBody>
        </p:sp>
        <p:sp>
          <p:nvSpPr>
            <p:cNvPr id="77" name="CuadroTexto 76">
              <a:extLst>
                <a:ext uri="{FF2B5EF4-FFF2-40B4-BE49-F238E27FC236}">
                  <a16:creationId xmlns:a16="http://schemas.microsoft.com/office/drawing/2014/main" id="{A7369F56-4026-40C1-8463-635E27A1F93A}"/>
                </a:ext>
              </a:extLst>
            </p:cNvPr>
            <p:cNvSpPr txBox="1"/>
            <p:nvPr/>
          </p:nvSpPr>
          <p:spPr>
            <a:xfrm>
              <a:off x="5254169" y="2608821"/>
              <a:ext cx="841831" cy="307777"/>
            </a:xfrm>
            <a:prstGeom prst="rect">
              <a:avLst/>
            </a:prstGeom>
            <a:noFill/>
          </p:spPr>
          <p:txBody>
            <a:bodyPr wrap="square" rtlCol="0">
              <a:spAutoFit/>
            </a:bodyPr>
            <a:lstStyle/>
            <a:p>
              <a:r>
                <a:rPr lang="es-ES" sz="1400">
                  <a:latin typeface="Agency FB" panose="020B0503020202020204" pitchFamily="34" charset="0"/>
                </a:rPr>
                <a:t>1ER NIVEL</a:t>
              </a:r>
              <a:endParaRPr lang="es-CO" sz="1400">
                <a:latin typeface="Agency FB" panose="020B0503020202020204" pitchFamily="34" charset="0"/>
              </a:endParaRPr>
            </a:p>
          </p:txBody>
        </p:sp>
        <p:sp>
          <p:nvSpPr>
            <p:cNvPr id="78" name="CuadroTexto 77">
              <a:extLst>
                <a:ext uri="{FF2B5EF4-FFF2-40B4-BE49-F238E27FC236}">
                  <a16:creationId xmlns:a16="http://schemas.microsoft.com/office/drawing/2014/main" id="{2FA05DC1-4E91-4B2F-A4D9-BDE8EBB75D3B}"/>
                </a:ext>
              </a:extLst>
            </p:cNvPr>
            <p:cNvSpPr txBox="1"/>
            <p:nvPr/>
          </p:nvSpPr>
          <p:spPr>
            <a:xfrm>
              <a:off x="5027342" y="4609871"/>
              <a:ext cx="1158302" cy="307777"/>
            </a:xfrm>
            <a:prstGeom prst="rect">
              <a:avLst/>
            </a:prstGeom>
            <a:noFill/>
          </p:spPr>
          <p:txBody>
            <a:bodyPr wrap="square" rtlCol="0">
              <a:spAutoFit/>
            </a:bodyPr>
            <a:lstStyle/>
            <a:p>
              <a:r>
                <a:rPr lang="es-ES" sz="1400">
                  <a:latin typeface="Agency FB" panose="020B0503020202020204" pitchFamily="34" charset="0"/>
                </a:rPr>
                <a:t>2DO y 3ER  NIVEL</a:t>
              </a:r>
              <a:endParaRPr lang="es-CO" sz="1400">
                <a:latin typeface="Agency FB" panose="020B0503020202020204" pitchFamily="34" charset="0"/>
              </a:endParaRPr>
            </a:p>
          </p:txBody>
        </p:sp>
        <p:sp>
          <p:nvSpPr>
            <p:cNvPr id="79" name="Cerrar corchete 78">
              <a:extLst>
                <a:ext uri="{FF2B5EF4-FFF2-40B4-BE49-F238E27FC236}">
                  <a16:creationId xmlns:a16="http://schemas.microsoft.com/office/drawing/2014/main" id="{DA551A8B-C8BB-4A5B-9232-4D45F54900C9}"/>
                </a:ext>
              </a:extLst>
            </p:cNvPr>
            <p:cNvSpPr/>
            <p:nvPr/>
          </p:nvSpPr>
          <p:spPr>
            <a:xfrm>
              <a:off x="4104536" y="2679407"/>
              <a:ext cx="140544" cy="2963429"/>
            </a:xfrm>
            <a:prstGeom prst="rightBracket">
              <a:avLst/>
            </a:prstGeom>
            <a:ln w="19050">
              <a:solidFill>
                <a:srgbClr val="1AAE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0" name="Flecha: a la derecha 79">
              <a:extLst>
                <a:ext uri="{FF2B5EF4-FFF2-40B4-BE49-F238E27FC236}">
                  <a16:creationId xmlns:a16="http://schemas.microsoft.com/office/drawing/2014/main" id="{E6D2B775-E3CC-4759-84AA-0008DF151417}"/>
                </a:ext>
              </a:extLst>
            </p:cNvPr>
            <p:cNvSpPr/>
            <p:nvPr/>
          </p:nvSpPr>
          <p:spPr>
            <a:xfrm>
              <a:off x="4363513" y="2568346"/>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Flecha: a la derecha 80">
              <a:extLst>
                <a:ext uri="{FF2B5EF4-FFF2-40B4-BE49-F238E27FC236}">
                  <a16:creationId xmlns:a16="http://schemas.microsoft.com/office/drawing/2014/main" id="{3B99EA29-9E88-4126-8DEF-64E0CBF2476E}"/>
                </a:ext>
              </a:extLst>
            </p:cNvPr>
            <p:cNvSpPr/>
            <p:nvPr/>
          </p:nvSpPr>
          <p:spPr>
            <a:xfrm>
              <a:off x="4357531" y="4487577"/>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Flecha: a la derecha 81">
              <a:extLst>
                <a:ext uri="{FF2B5EF4-FFF2-40B4-BE49-F238E27FC236}">
                  <a16:creationId xmlns:a16="http://schemas.microsoft.com/office/drawing/2014/main" id="{0A8808D0-7823-4891-8B24-9DD96FF168D9}"/>
                </a:ext>
              </a:extLst>
            </p:cNvPr>
            <p:cNvSpPr/>
            <p:nvPr/>
          </p:nvSpPr>
          <p:spPr>
            <a:xfrm>
              <a:off x="6108217" y="4473864"/>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Flecha: a la derecha 82">
              <a:extLst>
                <a:ext uri="{FF2B5EF4-FFF2-40B4-BE49-F238E27FC236}">
                  <a16:creationId xmlns:a16="http://schemas.microsoft.com/office/drawing/2014/main" id="{7CE73583-BE79-45FF-A736-948C594EC7CC}"/>
                </a:ext>
              </a:extLst>
            </p:cNvPr>
            <p:cNvSpPr/>
            <p:nvPr/>
          </p:nvSpPr>
          <p:spPr>
            <a:xfrm>
              <a:off x="6115287" y="2556403"/>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4" name="Gráfico 83" descr="Investigación">
              <a:extLst>
                <a:ext uri="{FF2B5EF4-FFF2-40B4-BE49-F238E27FC236}">
                  <a16:creationId xmlns:a16="http://schemas.microsoft.com/office/drawing/2014/main" id="{F030441A-97EF-4B91-AA0C-74C4BA156379}"/>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69525" y="3422461"/>
              <a:ext cx="914400" cy="914400"/>
            </a:xfrm>
            <a:prstGeom prst="rect">
              <a:avLst/>
            </a:prstGeom>
          </p:spPr>
        </p:pic>
        <p:pic>
          <p:nvPicPr>
            <p:cNvPr id="85" name="Gráfico 84" descr="Sala de juntas">
              <a:extLst>
                <a:ext uri="{FF2B5EF4-FFF2-40B4-BE49-F238E27FC236}">
                  <a16:creationId xmlns:a16="http://schemas.microsoft.com/office/drawing/2014/main" id="{85549D59-31A8-47FD-9673-31F7747E9B3B}"/>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416544" y="2540907"/>
              <a:ext cx="914400" cy="753508"/>
            </a:xfrm>
            <a:prstGeom prst="rect">
              <a:avLst/>
            </a:prstGeom>
          </p:spPr>
        </p:pic>
        <p:pic>
          <p:nvPicPr>
            <p:cNvPr id="86" name="Gráfico 85" descr="Lista de comprobación">
              <a:extLst>
                <a:ext uri="{FF2B5EF4-FFF2-40B4-BE49-F238E27FC236}">
                  <a16:creationId xmlns:a16="http://schemas.microsoft.com/office/drawing/2014/main" id="{30275315-EED0-420F-985B-A691CEF26B0D}"/>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23115" y="2462054"/>
              <a:ext cx="914400" cy="914400"/>
            </a:xfrm>
            <a:prstGeom prst="rect">
              <a:avLst/>
            </a:prstGeom>
          </p:spPr>
        </p:pic>
        <p:pic>
          <p:nvPicPr>
            <p:cNvPr id="87" name="Gráfico 86" descr="Lista de comprobación">
              <a:extLst>
                <a:ext uri="{FF2B5EF4-FFF2-40B4-BE49-F238E27FC236}">
                  <a16:creationId xmlns:a16="http://schemas.microsoft.com/office/drawing/2014/main" id="{062939B6-C8A6-4198-980B-D0C7F3847F52}"/>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49003" y="4392615"/>
              <a:ext cx="914400" cy="914400"/>
            </a:xfrm>
            <a:prstGeom prst="rect">
              <a:avLst/>
            </a:prstGeom>
          </p:spPr>
        </p:pic>
        <p:pic>
          <p:nvPicPr>
            <p:cNvPr id="88" name="Gráfico 87" descr="Maleta">
              <a:extLst>
                <a:ext uri="{FF2B5EF4-FFF2-40B4-BE49-F238E27FC236}">
                  <a16:creationId xmlns:a16="http://schemas.microsoft.com/office/drawing/2014/main" id="{E68A8EBB-53A1-4BA2-B98B-F9E6961DF5E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6930" y="4434731"/>
              <a:ext cx="914400" cy="914400"/>
            </a:xfrm>
            <a:prstGeom prst="rect">
              <a:avLst/>
            </a:prstGeom>
          </p:spPr>
        </p:pic>
        <p:pic>
          <p:nvPicPr>
            <p:cNvPr id="89" name="Gráfico 88" descr="Banco">
              <a:extLst>
                <a:ext uri="{FF2B5EF4-FFF2-40B4-BE49-F238E27FC236}">
                  <a16:creationId xmlns:a16="http://schemas.microsoft.com/office/drawing/2014/main" id="{31FCCEC8-B2A9-4C3C-88B8-907BD26FE3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0802" y="2433179"/>
              <a:ext cx="914400" cy="914400"/>
            </a:xfrm>
            <a:prstGeom prst="rect">
              <a:avLst/>
            </a:prstGeom>
          </p:spPr>
        </p:pic>
        <p:pic>
          <p:nvPicPr>
            <p:cNvPr id="90" name="Gráfico 89" descr="Grupo">
              <a:extLst>
                <a:ext uri="{FF2B5EF4-FFF2-40B4-BE49-F238E27FC236}">
                  <a16:creationId xmlns:a16="http://schemas.microsoft.com/office/drawing/2014/main" id="{619CB7BF-FCA5-49D0-8276-A6FF6F02E9F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900802" y="3444482"/>
              <a:ext cx="914400" cy="914400"/>
            </a:xfrm>
            <a:prstGeom prst="rect">
              <a:avLst/>
            </a:prstGeom>
          </p:spPr>
        </p:pic>
        <p:sp>
          <p:nvSpPr>
            <p:cNvPr id="91" name="CuadroTexto 90">
              <a:extLst>
                <a:ext uri="{FF2B5EF4-FFF2-40B4-BE49-F238E27FC236}">
                  <a16:creationId xmlns:a16="http://schemas.microsoft.com/office/drawing/2014/main" id="{36938042-B1F3-4F2D-81C1-6F05B60085C7}"/>
                </a:ext>
              </a:extLst>
            </p:cNvPr>
            <p:cNvSpPr txBox="1"/>
            <p:nvPr/>
          </p:nvSpPr>
          <p:spPr>
            <a:xfrm>
              <a:off x="7989308" y="3227848"/>
              <a:ext cx="789784" cy="307777"/>
            </a:xfrm>
            <a:prstGeom prst="rect">
              <a:avLst/>
            </a:prstGeom>
            <a:noFill/>
          </p:spPr>
          <p:txBody>
            <a:bodyPr wrap="square" rtlCol="0">
              <a:spAutoFit/>
            </a:bodyPr>
            <a:lstStyle/>
            <a:p>
              <a:r>
                <a:rPr lang="es-ES" sz="1400">
                  <a:latin typeface="Agency FB" panose="020B0503020202020204" pitchFamily="34" charset="0"/>
                </a:rPr>
                <a:t>ENTIDADES</a:t>
              </a:r>
              <a:endParaRPr lang="es-CO" sz="1400">
                <a:latin typeface="Agency FB" panose="020B0503020202020204" pitchFamily="34" charset="0"/>
              </a:endParaRPr>
            </a:p>
          </p:txBody>
        </p:sp>
        <p:sp>
          <p:nvSpPr>
            <p:cNvPr id="92" name="CuadroTexto 91">
              <a:extLst>
                <a:ext uri="{FF2B5EF4-FFF2-40B4-BE49-F238E27FC236}">
                  <a16:creationId xmlns:a16="http://schemas.microsoft.com/office/drawing/2014/main" id="{860BF58E-65C4-4859-B96C-D682CA9A23DE}"/>
                </a:ext>
              </a:extLst>
            </p:cNvPr>
            <p:cNvSpPr txBox="1"/>
            <p:nvPr/>
          </p:nvSpPr>
          <p:spPr>
            <a:xfrm>
              <a:off x="7900032" y="4169984"/>
              <a:ext cx="910488" cy="307777"/>
            </a:xfrm>
            <a:prstGeom prst="rect">
              <a:avLst/>
            </a:prstGeom>
            <a:noFill/>
          </p:spPr>
          <p:txBody>
            <a:bodyPr wrap="square" rtlCol="0">
              <a:spAutoFit/>
            </a:bodyPr>
            <a:lstStyle/>
            <a:p>
              <a:pPr algn="ctr"/>
              <a:r>
                <a:rPr lang="es-ES" sz="1400">
                  <a:latin typeface="Agency FB" panose="020B0503020202020204" pitchFamily="34" charset="0"/>
                </a:rPr>
                <a:t>CIUDADANOS</a:t>
              </a:r>
              <a:endParaRPr lang="es-CO" sz="1400">
                <a:latin typeface="Agency FB" panose="020B0503020202020204" pitchFamily="34" charset="0"/>
              </a:endParaRPr>
            </a:p>
          </p:txBody>
        </p:sp>
        <p:sp>
          <p:nvSpPr>
            <p:cNvPr id="93" name="CuadroTexto 92">
              <a:extLst>
                <a:ext uri="{FF2B5EF4-FFF2-40B4-BE49-F238E27FC236}">
                  <a16:creationId xmlns:a16="http://schemas.microsoft.com/office/drawing/2014/main" id="{6AC73F95-8B2D-4995-966D-A4B4DA831146}"/>
                </a:ext>
              </a:extLst>
            </p:cNvPr>
            <p:cNvSpPr txBox="1"/>
            <p:nvPr/>
          </p:nvSpPr>
          <p:spPr>
            <a:xfrm>
              <a:off x="7715952" y="5246863"/>
              <a:ext cx="1196356" cy="307777"/>
            </a:xfrm>
            <a:prstGeom prst="rect">
              <a:avLst/>
            </a:prstGeom>
            <a:noFill/>
          </p:spPr>
          <p:txBody>
            <a:bodyPr wrap="square" rtlCol="0">
              <a:spAutoFit/>
            </a:bodyPr>
            <a:lstStyle/>
            <a:p>
              <a:pPr algn="ctr"/>
              <a:r>
                <a:rPr lang="es-ES" sz="1400">
                  <a:latin typeface="Agency FB" panose="020B0503020202020204" pitchFamily="34" charset="0"/>
                </a:rPr>
                <a:t>ORGANIZACIONES</a:t>
              </a:r>
              <a:endParaRPr lang="es-CO" sz="1400">
                <a:latin typeface="Agency FB" panose="020B0503020202020204" pitchFamily="34" charset="0"/>
              </a:endParaRPr>
            </a:p>
          </p:txBody>
        </p:sp>
        <p:sp>
          <p:nvSpPr>
            <p:cNvPr id="94" name="Cerrar llave 93">
              <a:extLst>
                <a:ext uri="{FF2B5EF4-FFF2-40B4-BE49-F238E27FC236}">
                  <a16:creationId xmlns:a16="http://schemas.microsoft.com/office/drawing/2014/main" id="{EC38502E-BE74-474C-8534-B907A4E41304}"/>
                </a:ext>
              </a:extLst>
            </p:cNvPr>
            <p:cNvSpPr/>
            <p:nvPr/>
          </p:nvSpPr>
          <p:spPr>
            <a:xfrm>
              <a:off x="7422450" y="2844004"/>
              <a:ext cx="318181" cy="201726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5" name="CuadroTexto 94">
              <a:extLst>
                <a:ext uri="{FF2B5EF4-FFF2-40B4-BE49-F238E27FC236}">
                  <a16:creationId xmlns:a16="http://schemas.microsoft.com/office/drawing/2014/main" id="{4AA84DBB-B878-46E3-9DC5-E9CA08DD666C}"/>
                </a:ext>
              </a:extLst>
            </p:cNvPr>
            <p:cNvSpPr txBox="1"/>
            <p:nvPr/>
          </p:nvSpPr>
          <p:spPr>
            <a:xfrm>
              <a:off x="9063348" y="4225544"/>
              <a:ext cx="1107541" cy="830997"/>
            </a:xfrm>
            <a:prstGeom prst="rect">
              <a:avLst/>
            </a:prstGeom>
            <a:noFill/>
          </p:spPr>
          <p:txBody>
            <a:bodyPr wrap="square" rtlCol="0">
              <a:spAutoFit/>
            </a:bodyPr>
            <a:lstStyle/>
            <a:p>
              <a:pPr algn="ctr"/>
              <a:r>
                <a:rPr lang="es-ES" sz="1600" b="1">
                  <a:solidFill>
                    <a:schemeClr val="accent1">
                      <a:lumMod val="75000"/>
                    </a:schemeClr>
                  </a:solidFill>
                  <a:latin typeface="Agency FB" panose="020B0503020202020204" pitchFamily="34" charset="0"/>
                </a:rPr>
                <a:t>EVALUACIÓN DEL SERVICIO</a:t>
              </a:r>
              <a:endParaRPr lang="es-CO" sz="1600" b="1">
                <a:solidFill>
                  <a:schemeClr val="accent1">
                    <a:lumMod val="75000"/>
                  </a:schemeClr>
                </a:solidFill>
                <a:latin typeface="Agency FB" panose="020B0503020202020204" pitchFamily="34" charset="0"/>
              </a:endParaRPr>
            </a:p>
          </p:txBody>
        </p:sp>
        <p:sp>
          <p:nvSpPr>
            <p:cNvPr id="96" name="CuadroTexto 95">
              <a:extLst>
                <a:ext uri="{FF2B5EF4-FFF2-40B4-BE49-F238E27FC236}">
                  <a16:creationId xmlns:a16="http://schemas.microsoft.com/office/drawing/2014/main" id="{272C91C7-517D-46F9-84DB-265D3D249D1A}"/>
                </a:ext>
              </a:extLst>
            </p:cNvPr>
            <p:cNvSpPr txBox="1"/>
            <p:nvPr/>
          </p:nvSpPr>
          <p:spPr>
            <a:xfrm>
              <a:off x="6452657" y="1994718"/>
              <a:ext cx="1365124" cy="338554"/>
            </a:xfrm>
            <a:prstGeom prst="rect">
              <a:avLst/>
            </a:prstGeom>
            <a:noFill/>
          </p:spPr>
          <p:txBody>
            <a:bodyPr wrap="square" rtlCol="0">
              <a:spAutoFit/>
            </a:bodyPr>
            <a:lstStyle/>
            <a:p>
              <a:pPr algn="ctr"/>
              <a:r>
                <a:rPr lang="es-ES" sz="1600" b="1">
                  <a:latin typeface="Agency FB" panose="020B0503020202020204" pitchFamily="34" charset="0"/>
                </a:rPr>
                <a:t>RESPUESTAS</a:t>
              </a:r>
              <a:endParaRPr lang="es-CO" sz="1600" b="1">
                <a:latin typeface="Agency FB" panose="020B0503020202020204" pitchFamily="34" charset="0"/>
              </a:endParaRPr>
            </a:p>
          </p:txBody>
        </p:sp>
        <p:sp>
          <p:nvSpPr>
            <p:cNvPr id="97" name="CuadroTexto 96">
              <a:extLst>
                <a:ext uri="{FF2B5EF4-FFF2-40B4-BE49-F238E27FC236}">
                  <a16:creationId xmlns:a16="http://schemas.microsoft.com/office/drawing/2014/main" id="{2B721A3F-190A-4F10-80C8-73E9FDA4ED86}"/>
                </a:ext>
              </a:extLst>
            </p:cNvPr>
            <p:cNvSpPr txBox="1"/>
            <p:nvPr/>
          </p:nvSpPr>
          <p:spPr>
            <a:xfrm>
              <a:off x="7813666" y="2003863"/>
              <a:ext cx="1365124" cy="584775"/>
            </a:xfrm>
            <a:prstGeom prst="rect">
              <a:avLst/>
            </a:prstGeom>
            <a:noFill/>
          </p:spPr>
          <p:txBody>
            <a:bodyPr wrap="square" rtlCol="0">
              <a:spAutoFit/>
            </a:bodyPr>
            <a:lstStyle/>
            <a:p>
              <a:pPr algn="ctr"/>
              <a:r>
                <a:rPr lang="es-ES" sz="1600" b="1">
                  <a:latin typeface="Agency FB" panose="020B0503020202020204" pitchFamily="34" charset="0"/>
                </a:rPr>
                <a:t>USUARIOS O GRUPOS</a:t>
              </a:r>
              <a:endParaRPr lang="es-CO" sz="1600" b="1">
                <a:latin typeface="Agency FB" panose="020B0503020202020204" pitchFamily="34" charset="0"/>
              </a:endParaRPr>
            </a:p>
          </p:txBody>
        </p:sp>
        <p:sp>
          <p:nvSpPr>
            <p:cNvPr id="98" name="CuadroTexto 97">
              <a:extLst>
                <a:ext uri="{FF2B5EF4-FFF2-40B4-BE49-F238E27FC236}">
                  <a16:creationId xmlns:a16="http://schemas.microsoft.com/office/drawing/2014/main" id="{DB07822B-6D90-49D1-A6CB-140FFC8800F5}"/>
                </a:ext>
              </a:extLst>
            </p:cNvPr>
            <p:cNvSpPr txBox="1"/>
            <p:nvPr/>
          </p:nvSpPr>
          <p:spPr>
            <a:xfrm>
              <a:off x="10189542" y="1993234"/>
              <a:ext cx="1524982" cy="584775"/>
            </a:xfrm>
            <a:prstGeom prst="rect">
              <a:avLst/>
            </a:prstGeom>
            <a:noFill/>
          </p:spPr>
          <p:txBody>
            <a:bodyPr wrap="square" rtlCol="0">
              <a:spAutoFit/>
            </a:bodyPr>
            <a:lstStyle/>
            <a:p>
              <a:pPr algn="ctr"/>
              <a:r>
                <a:rPr lang="es-ES" sz="1600" b="1">
                  <a:latin typeface="Agency FB" panose="020B0503020202020204" pitchFamily="34" charset="0"/>
                </a:rPr>
                <a:t>OTROS ESPACIOS DE INTERACCIÓN</a:t>
              </a:r>
              <a:endParaRPr lang="es-CO" sz="1600" b="1">
                <a:latin typeface="Agency FB" panose="020B0503020202020204" pitchFamily="34" charset="0"/>
              </a:endParaRPr>
            </a:p>
          </p:txBody>
        </p:sp>
        <p:sp>
          <p:nvSpPr>
            <p:cNvPr id="99" name="CuadroTexto 98">
              <a:extLst>
                <a:ext uri="{FF2B5EF4-FFF2-40B4-BE49-F238E27FC236}">
                  <a16:creationId xmlns:a16="http://schemas.microsoft.com/office/drawing/2014/main" id="{2FADE373-EDC4-47E8-8F31-DB471AD2E1E9}"/>
                </a:ext>
              </a:extLst>
            </p:cNvPr>
            <p:cNvSpPr txBox="1"/>
            <p:nvPr/>
          </p:nvSpPr>
          <p:spPr>
            <a:xfrm>
              <a:off x="10426407" y="3114604"/>
              <a:ext cx="896688" cy="523220"/>
            </a:xfrm>
            <a:prstGeom prst="rect">
              <a:avLst/>
            </a:prstGeom>
            <a:noFill/>
          </p:spPr>
          <p:txBody>
            <a:bodyPr wrap="square" rtlCol="0">
              <a:spAutoFit/>
            </a:bodyPr>
            <a:lstStyle/>
            <a:p>
              <a:pPr algn="ctr"/>
              <a:r>
                <a:rPr lang="es-ES" sz="1400" b="1">
                  <a:latin typeface="Agency FB" panose="020B0503020202020204" pitchFamily="34" charset="0"/>
                </a:rPr>
                <a:t>REUNIONES  JUNTAS</a:t>
              </a:r>
              <a:endParaRPr lang="es-CO" sz="1400" b="1">
                <a:latin typeface="Agency FB" panose="020B0503020202020204" pitchFamily="34" charset="0"/>
              </a:endParaRPr>
            </a:p>
          </p:txBody>
        </p:sp>
        <p:sp>
          <p:nvSpPr>
            <p:cNvPr id="100" name="CuadroTexto 99">
              <a:extLst>
                <a:ext uri="{FF2B5EF4-FFF2-40B4-BE49-F238E27FC236}">
                  <a16:creationId xmlns:a16="http://schemas.microsoft.com/office/drawing/2014/main" id="{39BE9FCB-DB3F-4B62-9375-21915E98E29C}"/>
                </a:ext>
              </a:extLst>
            </p:cNvPr>
            <p:cNvSpPr txBox="1"/>
            <p:nvPr/>
          </p:nvSpPr>
          <p:spPr>
            <a:xfrm>
              <a:off x="10499633" y="4377872"/>
              <a:ext cx="914400" cy="307777"/>
            </a:xfrm>
            <a:prstGeom prst="rect">
              <a:avLst/>
            </a:prstGeom>
            <a:noFill/>
          </p:spPr>
          <p:txBody>
            <a:bodyPr wrap="square" rtlCol="0">
              <a:spAutoFit/>
            </a:bodyPr>
            <a:lstStyle/>
            <a:p>
              <a:pPr algn="ctr"/>
              <a:r>
                <a:rPr lang="es-ES" sz="1400" b="1">
                  <a:latin typeface="Agency FB" panose="020B0503020202020204" pitchFamily="34" charset="0"/>
                </a:rPr>
                <a:t>AUDIENCIAS</a:t>
              </a:r>
              <a:endParaRPr lang="es-CO" sz="1400" b="1">
                <a:latin typeface="Agency FB" panose="020B0503020202020204" pitchFamily="34" charset="0"/>
              </a:endParaRPr>
            </a:p>
          </p:txBody>
        </p:sp>
        <p:pic>
          <p:nvPicPr>
            <p:cNvPr id="101" name="Gráfico 100" descr="Informática en la nube">
              <a:extLst>
                <a:ext uri="{FF2B5EF4-FFF2-40B4-BE49-F238E27FC236}">
                  <a16:creationId xmlns:a16="http://schemas.microsoft.com/office/drawing/2014/main" id="{61F67E33-2B6A-421D-9DD7-C9BC36932C1A}"/>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634248" y="4749174"/>
              <a:ext cx="779238" cy="614735"/>
            </a:xfrm>
            <a:prstGeom prst="rect">
              <a:avLst/>
            </a:prstGeom>
          </p:spPr>
        </p:pic>
        <p:sp>
          <p:nvSpPr>
            <p:cNvPr id="102" name="CuadroTexto 101">
              <a:extLst>
                <a:ext uri="{FF2B5EF4-FFF2-40B4-BE49-F238E27FC236}">
                  <a16:creationId xmlns:a16="http://schemas.microsoft.com/office/drawing/2014/main" id="{A9B7CE39-545A-4D1B-ADBD-E48F41385FD9}"/>
                </a:ext>
              </a:extLst>
            </p:cNvPr>
            <p:cNvSpPr txBox="1"/>
            <p:nvPr/>
          </p:nvSpPr>
          <p:spPr>
            <a:xfrm>
              <a:off x="10225124" y="5296594"/>
              <a:ext cx="1428524" cy="523220"/>
            </a:xfrm>
            <a:prstGeom prst="rect">
              <a:avLst/>
            </a:prstGeom>
            <a:noFill/>
          </p:spPr>
          <p:txBody>
            <a:bodyPr wrap="square" lIns="91440" tIns="45720" rIns="91440" bIns="45720" rtlCol="0" anchor="t">
              <a:spAutoFit/>
            </a:bodyPr>
            <a:lstStyle/>
            <a:p>
              <a:pPr algn="ctr"/>
              <a:r>
                <a:rPr lang="es-ES" sz="1400" b="1">
                  <a:latin typeface="Agency FB" panose="020B0503020202020204" pitchFamily="34" charset="0"/>
                </a:rPr>
                <a:t>PAGINA WEB</a:t>
              </a:r>
            </a:p>
            <a:p>
              <a:pPr algn="ctr"/>
              <a:r>
                <a:rPr lang="es-ES" sz="1400" b="1">
                  <a:latin typeface="Agency FB"/>
                </a:rPr>
                <a:t>REDES SOCIALES</a:t>
              </a:r>
              <a:endParaRPr lang="es-CO" sz="1400" b="1">
                <a:latin typeface="Agency FB" panose="020B0503020202020204" pitchFamily="34" charset="0"/>
              </a:endParaRPr>
            </a:p>
          </p:txBody>
        </p:sp>
        <p:pic>
          <p:nvPicPr>
            <p:cNvPr id="103" name="Imagen 102">
              <a:extLst>
                <a:ext uri="{FF2B5EF4-FFF2-40B4-BE49-F238E27FC236}">
                  <a16:creationId xmlns:a16="http://schemas.microsoft.com/office/drawing/2014/main" id="{2DD77D22-26DF-400F-8E6E-5171281E2B5D}"/>
                </a:ext>
              </a:extLst>
            </p:cNvPr>
            <p:cNvPicPr>
              <a:picLocks noChangeAspect="1"/>
            </p:cNvPicPr>
            <p:nvPr/>
          </p:nvPicPr>
          <p:blipFill rotWithShape="1">
            <a:blip r:embed="rId31"/>
            <a:srcRect l="52811" t="48915" r="37777" b="37334"/>
            <a:stretch/>
          </p:blipFill>
          <p:spPr>
            <a:xfrm>
              <a:off x="3144250" y="3212542"/>
              <a:ext cx="870308" cy="794745"/>
            </a:xfrm>
            <a:prstGeom prst="rect">
              <a:avLst/>
            </a:prstGeom>
          </p:spPr>
        </p:pic>
        <p:pic>
          <p:nvPicPr>
            <p:cNvPr id="104" name="Imagen 103">
              <a:extLst>
                <a:ext uri="{FF2B5EF4-FFF2-40B4-BE49-F238E27FC236}">
                  <a16:creationId xmlns:a16="http://schemas.microsoft.com/office/drawing/2014/main" id="{C4EF1A33-257F-4294-B038-2DF257DB75B3}"/>
                </a:ext>
              </a:extLst>
            </p:cNvPr>
            <p:cNvPicPr>
              <a:picLocks noChangeAspect="1"/>
            </p:cNvPicPr>
            <p:nvPr/>
          </p:nvPicPr>
          <p:blipFill rotWithShape="1">
            <a:blip r:embed="rId31"/>
            <a:srcRect l="33170" t="50510" r="60065" b="37569"/>
            <a:stretch/>
          </p:blipFill>
          <p:spPr>
            <a:xfrm>
              <a:off x="5235255" y="2844004"/>
              <a:ext cx="685693" cy="732265"/>
            </a:xfrm>
            <a:prstGeom prst="rect">
              <a:avLst/>
            </a:prstGeom>
          </p:spPr>
        </p:pic>
      </p:grpSp>
    </p:spTree>
    <p:extLst>
      <p:ext uri="{BB962C8B-B14F-4D97-AF65-F5344CB8AC3E}">
        <p14:creationId xmlns:p14="http://schemas.microsoft.com/office/powerpoint/2010/main" val="336942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6</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282662" y="110789"/>
            <a:ext cx="7576113" cy="707886"/>
          </a:xfrm>
          <a:prstGeom prst="rect">
            <a:avLst/>
          </a:prstGeom>
          <a:noFill/>
        </p:spPr>
        <p:txBody>
          <a:bodyPr wrap="none" rtlCol="0">
            <a:spAutoFit/>
          </a:bodyPr>
          <a:lstStyle/>
          <a:p>
            <a:r>
              <a:rPr lang="es-ES" sz="4000" b="1" spc="-150">
                <a:solidFill>
                  <a:srgbClr val="5269AE"/>
                </a:solidFill>
              </a:rPr>
              <a:t>Sector Salud y Protección Social</a:t>
            </a:r>
            <a:endParaRPr lang="en-CO" sz="40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pic>
        <p:nvPicPr>
          <p:cNvPr id="12" name="Imagen 11">
            <a:extLst>
              <a:ext uri="{FF2B5EF4-FFF2-40B4-BE49-F238E27FC236}">
                <a16:creationId xmlns:a16="http://schemas.microsoft.com/office/drawing/2014/main" id="{1C79342D-67D1-427C-91D1-0540F1E039AD}"/>
              </a:ext>
            </a:extLst>
          </p:cNvPr>
          <p:cNvPicPr/>
          <p:nvPr/>
        </p:nvPicPr>
        <p:blipFill rotWithShape="1">
          <a:blip r:embed="rId4"/>
          <a:srcRect l="1" t="15979" r="423" b="2666"/>
          <a:stretch/>
        </p:blipFill>
        <p:spPr bwMode="auto">
          <a:xfrm>
            <a:off x="2222090" y="1140542"/>
            <a:ext cx="9868876" cy="5432617"/>
          </a:xfrm>
          <a:prstGeom prst="rect">
            <a:avLst/>
          </a:prstGeom>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98EB7CE1-EE73-48DF-87A9-1471DB198AF6}"/>
              </a:ext>
            </a:extLst>
          </p:cNvPr>
          <p:cNvSpPr txBox="1"/>
          <p:nvPr/>
        </p:nvSpPr>
        <p:spPr>
          <a:xfrm>
            <a:off x="107586" y="2019483"/>
            <a:ext cx="2043431" cy="2960875"/>
          </a:xfrm>
          <a:prstGeom prst="rect">
            <a:avLst/>
          </a:prstGeom>
          <a:solidFill>
            <a:schemeClr val="accent3">
              <a:lumMod val="20000"/>
              <a:lumOff val="80000"/>
            </a:schemeClr>
          </a:solidFill>
        </p:spPr>
        <p:txBody>
          <a:bodyPr wrap="square" rtlCol="0">
            <a:spAutoFit/>
          </a:bodyPr>
          <a:lstStyle/>
          <a:p>
            <a:pPr algn="ctr">
              <a:lnSpc>
                <a:spcPct val="150000"/>
              </a:lnSpc>
            </a:pPr>
            <a:r>
              <a:rPr lang="es-ES" sz="1400">
                <a:solidFill>
                  <a:srgbClr val="0070C0"/>
                </a:solidFill>
              </a:rPr>
              <a:t>Integrado por su entidad rectora, el </a:t>
            </a:r>
            <a:r>
              <a:rPr lang="es-ES" sz="1400" b="1">
                <a:solidFill>
                  <a:schemeClr val="accent5">
                    <a:lumMod val="50000"/>
                  </a:schemeClr>
                </a:solidFill>
              </a:rPr>
              <a:t>Ministerio de Salud y Protección Social</a:t>
            </a:r>
            <a:r>
              <a:rPr lang="es-ES" sz="1400">
                <a:solidFill>
                  <a:srgbClr val="0070C0"/>
                </a:solidFill>
              </a:rPr>
              <a:t>, sus entidades adscritas y vinculadas y los órganos sectoriales de asesoría y coordinación.</a:t>
            </a:r>
            <a:r>
              <a:rPr lang="es-ES" sz="1400" b="1">
                <a:solidFill>
                  <a:schemeClr val="bg1"/>
                </a:solidFill>
              </a:rPr>
              <a:t> </a:t>
            </a:r>
          </a:p>
        </p:txBody>
      </p:sp>
    </p:spTree>
    <p:extLst>
      <p:ext uri="{BB962C8B-B14F-4D97-AF65-F5344CB8AC3E}">
        <p14:creationId xmlns:p14="http://schemas.microsoft.com/office/powerpoint/2010/main" val="428324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6DA769EB-C3DA-422C-B4FF-841296528CAE}"/>
              </a:ext>
            </a:extLst>
          </p:cNvPr>
          <p:cNvPicPr>
            <a:picLocks noChangeAspect="1"/>
          </p:cNvPicPr>
          <p:nvPr/>
        </p:nvPicPr>
        <p:blipFill>
          <a:blip r:embed="rId2"/>
          <a:stretch>
            <a:fillRect/>
          </a:stretch>
        </p:blipFill>
        <p:spPr>
          <a:xfrm>
            <a:off x="396815" y="1022579"/>
            <a:ext cx="11844066" cy="5732990"/>
          </a:xfrm>
          <a:prstGeom prst="rect">
            <a:avLst/>
          </a:prstGeom>
        </p:spPr>
      </p:pic>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7</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96324"/>
            <a:ext cx="4363695" cy="769441"/>
          </a:xfrm>
          <a:prstGeom prst="rect">
            <a:avLst/>
          </a:prstGeom>
          <a:noFill/>
        </p:spPr>
        <p:txBody>
          <a:bodyPr wrap="none" lIns="91440" tIns="45720" rIns="91440" bIns="45720" rtlCol="0" anchor="t">
            <a:spAutoFit/>
          </a:bodyPr>
          <a:lstStyle/>
          <a:p>
            <a:r>
              <a:rPr lang="es-ES" sz="4400" b="1" spc="-150">
                <a:solidFill>
                  <a:srgbClr val="009999"/>
                </a:solidFill>
              </a:rPr>
              <a:t>Grupos de valor </a:t>
            </a:r>
            <a:endParaRPr lang="en-CO" sz="4400" b="1" spc="-150">
              <a:solidFill>
                <a:srgbClr val="009999"/>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4"/>
          <a:stretch>
            <a:fillRect/>
          </a:stretch>
        </p:blipFill>
        <p:spPr>
          <a:xfrm>
            <a:off x="9341040" y="483994"/>
            <a:ext cx="2340000" cy="620100"/>
          </a:xfrm>
          <a:prstGeom prst="rect">
            <a:avLst/>
          </a:prstGeom>
        </p:spPr>
      </p:pic>
    </p:spTree>
    <p:extLst>
      <p:ext uri="{BB962C8B-B14F-4D97-AF65-F5344CB8AC3E}">
        <p14:creationId xmlns:p14="http://schemas.microsoft.com/office/powerpoint/2010/main" val="243427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C672C6D-3B6A-4AA2-8D94-BFAEED0A7445}"/>
              </a:ext>
            </a:extLst>
          </p:cNvPr>
          <p:cNvPicPr>
            <a:picLocks noChangeAspect="1"/>
          </p:cNvPicPr>
          <p:nvPr/>
        </p:nvPicPr>
        <p:blipFill>
          <a:blip r:embed="rId2"/>
          <a:stretch>
            <a:fillRect/>
          </a:stretch>
        </p:blipFill>
        <p:spPr>
          <a:xfrm>
            <a:off x="418641" y="1059368"/>
            <a:ext cx="11327174" cy="5795047"/>
          </a:xfrm>
          <a:prstGeom prst="rect">
            <a:avLst/>
          </a:prstGeom>
        </p:spPr>
      </p:pic>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7</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96324"/>
            <a:ext cx="4826962" cy="769441"/>
          </a:xfrm>
          <a:prstGeom prst="rect">
            <a:avLst/>
          </a:prstGeom>
          <a:noFill/>
        </p:spPr>
        <p:txBody>
          <a:bodyPr wrap="none" lIns="91440" tIns="45720" rIns="91440" bIns="45720" rtlCol="0" anchor="t">
            <a:spAutoFit/>
          </a:bodyPr>
          <a:lstStyle/>
          <a:p>
            <a:r>
              <a:rPr lang="es-ES" sz="4400" b="1" spc="-150">
                <a:solidFill>
                  <a:srgbClr val="009999"/>
                </a:solidFill>
              </a:rPr>
              <a:t>Grupos de  interés</a:t>
            </a:r>
            <a:endParaRPr lang="en-CO" sz="4400" b="1" spc="-150">
              <a:solidFill>
                <a:srgbClr val="009999"/>
              </a:solidFill>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4"/>
          <a:stretch>
            <a:fillRect/>
          </a:stretch>
        </p:blipFill>
        <p:spPr>
          <a:xfrm>
            <a:off x="9341040" y="483994"/>
            <a:ext cx="2340000" cy="620100"/>
          </a:xfrm>
          <a:prstGeom prst="rect">
            <a:avLst/>
          </a:prstGeom>
        </p:spPr>
      </p:pic>
    </p:spTree>
    <p:extLst>
      <p:ext uri="{BB962C8B-B14F-4D97-AF65-F5344CB8AC3E}">
        <p14:creationId xmlns:p14="http://schemas.microsoft.com/office/powerpoint/2010/main" val="210267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A72A3C4-0190-9048-BC93-91B74D250A85}"/>
              </a:ext>
            </a:extLst>
          </p:cNvPr>
          <p:cNvCxnSpPr>
            <a:cxnSpLocks/>
          </p:cNvCxnSpPr>
          <p:nvPr/>
        </p:nvCxnSpPr>
        <p:spPr>
          <a:xfrm>
            <a:off x="5313646" y="625954"/>
            <a:ext cx="0" cy="5649001"/>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A0D194-F44E-A94A-B7F2-D750054CC7B4}"/>
              </a:ext>
            </a:extLst>
          </p:cNvPr>
          <p:cNvCxnSpPr>
            <a:cxnSpLocks/>
          </p:cNvCxnSpPr>
          <p:nvPr/>
        </p:nvCxnSpPr>
        <p:spPr>
          <a:xfrm flipV="1">
            <a:off x="5313646" y="2849074"/>
            <a:ext cx="0" cy="1159851"/>
          </a:xfrm>
          <a:prstGeom prst="line">
            <a:avLst/>
          </a:prstGeom>
          <a:ln w="76200">
            <a:solidFill>
              <a:srgbClr val="63D6B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CA8EAB-1E60-1D40-AB61-5300C1EAB360}"/>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52910" y="5820959"/>
            <a:ext cx="769441" cy="769441"/>
          </a:xfrm>
          <a:prstGeom prst="rect">
            <a:avLst/>
          </a:prstGeom>
        </p:spPr>
      </p:pic>
      <p:sp>
        <p:nvSpPr>
          <p:cNvPr id="15" name="Cross 14">
            <a:extLst>
              <a:ext uri="{FF2B5EF4-FFF2-40B4-BE49-F238E27FC236}">
                <a16:creationId xmlns:a16="http://schemas.microsoft.com/office/drawing/2014/main" id="{2E45BD62-7C37-4A46-9B4E-9CD27E9D7978}"/>
              </a:ext>
            </a:extLst>
          </p:cNvPr>
          <p:cNvSpPr/>
          <p:nvPr/>
        </p:nvSpPr>
        <p:spPr>
          <a:xfrm>
            <a:off x="69274" y="7200731"/>
            <a:ext cx="246364" cy="246364"/>
          </a:xfrm>
          <a:prstGeom prst="plus">
            <a:avLst>
              <a:gd name="adj" fmla="val 320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 name="Donut 15">
            <a:extLst>
              <a:ext uri="{FF2B5EF4-FFF2-40B4-BE49-F238E27FC236}">
                <a16:creationId xmlns:a16="http://schemas.microsoft.com/office/drawing/2014/main" id="{192F5909-8B06-2846-8C15-49103ADB4964}"/>
              </a:ext>
            </a:extLst>
          </p:cNvPr>
          <p:cNvSpPr/>
          <p:nvPr/>
        </p:nvSpPr>
        <p:spPr>
          <a:xfrm>
            <a:off x="452319" y="7192083"/>
            <a:ext cx="252727" cy="252727"/>
          </a:xfrm>
          <a:prstGeom prst="donut">
            <a:avLst>
              <a:gd name="adj" fmla="val 19409"/>
            </a:avLst>
          </a:prstGeom>
          <a:solidFill>
            <a:srgbClr val="5269AE">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solidFill>
                <a:schemeClr val="tx1"/>
              </a:solidFill>
            </a:endParaRPr>
          </a:p>
        </p:txBody>
      </p:sp>
      <p:pic>
        <p:nvPicPr>
          <p:cNvPr id="23" name="Picture 22">
            <a:extLst>
              <a:ext uri="{FF2B5EF4-FFF2-40B4-BE49-F238E27FC236}">
                <a16:creationId xmlns:a16="http://schemas.microsoft.com/office/drawing/2014/main" id="{A23F07BA-3539-8C4C-9354-679584574091}"/>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5528" y="265287"/>
            <a:ext cx="769441" cy="769441"/>
          </a:xfrm>
          <a:prstGeom prst="rect">
            <a:avLst/>
          </a:prstGeom>
        </p:spPr>
      </p:pic>
      <p:sp>
        <p:nvSpPr>
          <p:cNvPr id="24" name="CuadroTexto 23">
            <a:extLst>
              <a:ext uri="{FF2B5EF4-FFF2-40B4-BE49-F238E27FC236}">
                <a16:creationId xmlns:a16="http://schemas.microsoft.com/office/drawing/2014/main" id="{D92F74AC-7CBE-402F-B5D8-FEEF5A0E17F4}"/>
              </a:ext>
            </a:extLst>
          </p:cNvPr>
          <p:cNvSpPr txBox="1"/>
          <p:nvPr/>
        </p:nvSpPr>
        <p:spPr>
          <a:xfrm>
            <a:off x="5494855" y="1036675"/>
            <a:ext cx="6183507" cy="4893647"/>
          </a:xfrm>
          <a:prstGeom prst="rect">
            <a:avLst/>
          </a:prstGeom>
          <a:noFill/>
        </p:spPr>
        <p:txBody>
          <a:bodyPr wrap="square" lIns="91440" tIns="45720" rIns="91440" bIns="45720" rtlCol="0" anchor="t">
            <a:spAutoFit/>
          </a:bodyPr>
          <a:lstStyle/>
          <a:p>
            <a:pPr algn="just"/>
            <a:r>
              <a:rPr lang="es-ES" sz="2400">
                <a:solidFill>
                  <a:srgbClr val="0070C0"/>
                </a:solidFill>
              </a:rPr>
              <a:t>En este punto se analiza el nivel de participación de los grupos de interés y de valor en la toma de decisiones teniendo en cuenta los niveles de:</a:t>
            </a:r>
          </a:p>
          <a:p>
            <a:pPr algn="just"/>
            <a:endParaRPr lang="es-ES" sz="2400">
              <a:solidFill>
                <a:srgbClr val="0070C0"/>
              </a:solidFill>
            </a:endParaRPr>
          </a:p>
          <a:p>
            <a:pPr marL="457200" indent="-457200" algn="just">
              <a:buFont typeface="Arial" panose="020B0604020202020204" pitchFamily="34" charset="0"/>
              <a:buChar char="•"/>
            </a:pPr>
            <a:r>
              <a:rPr lang="es-ES" sz="2400" b="1">
                <a:solidFill>
                  <a:srgbClr val="0070C0"/>
                </a:solidFill>
              </a:rPr>
              <a:t>Poder</a:t>
            </a:r>
            <a:r>
              <a:rPr lang="es-ES" sz="2400">
                <a:solidFill>
                  <a:srgbClr val="0070C0"/>
                </a:solidFill>
              </a:rPr>
              <a:t> – Capacidad y competencia en la toma de decisiones</a:t>
            </a:r>
          </a:p>
          <a:p>
            <a:pPr marL="457200" indent="-457200" algn="just">
              <a:buFont typeface="Arial" panose="020B0604020202020204" pitchFamily="34" charset="0"/>
              <a:buChar char="•"/>
            </a:pPr>
            <a:r>
              <a:rPr lang="es-ES" sz="2400" b="1">
                <a:solidFill>
                  <a:srgbClr val="0070C0"/>
                </a:solidFill>
              </a:rPr>
              <a:t>Interés</a:t>
            </a:r>
            <a:r>
              <a:rPr lang="es-ES" sz="2400">
                <a:solidFill>
                  <a:srgbClr val="0070C0"/>
                </a:solidFill>
              </a:rPr>
              <a:t> – demanda de uso de servicios</a:t>
            </a:r>
          </a:p>
          <a:p>
            <a:pPr marL="457200" indent="-457200" algn="just">
              <a:buFont typeface="Arial" panose="020B0604020202020204" pitchFamily="34" charset="0"/>
              <a:buChar char="•"/>
            </a:pPr>
            <a:r>
              <a:rPr lang="es-ES" sz="2400" b="1">
                <a:solidFill>
                  <a:srgbClr val="0070C0"/>
                </a:solidFill>
              </a:rPr>
              <a:t>Impacto</a:t>
            </a:r>
            <a:r>
              <a:rPr lang="es-ES" sz="2400">
                <a:solidFill>
                  <a:srgbClr val="0070C0"/>
                </a:solidFill>
              </a:rPr>
              <a:t> – Sus acciones y omisiones comprometen recursos y cumplimiento de objetivos de política pública.</a:t>
            </a:r>
          </a:p>
          <a:p>
            <a:pPr marL="457200" indent="-457200" algn="just">
              <a:buFont typeface="Arial" panose="020B0604020202020204" pitchFamily="34" charset="0"/>
              <a:buChar char="•"/>
            </a:pPr>
            <a:r>
              <a:rPr lang="es-ES" sz="2400" b="1">
                <a:solidFill>
                  <a:srgbClr val="0070C0"/>
                </a:solidFill>
              </a:rPr>
              <a:t>Influencia</a:t>
            </a:r>
            <a:r>
              <a:rPr lang="es-ES" sz="2400">
                <a:solidFill>
                  <a:srgbClr val="0070C0"/>
                </a:solidFill>
              </a:rPr>
              <a:t> – Capacidad de influir en imagen de la Entidad</a:t>
            </a:r>
          </a:p>
        </p:txBody>
      </p:sp>
      <p:sp>
        <p:nvSpPr>
          <p:cNvPr id="25" name="CuadroTexto 24">
            <a:extLst>
              <a:ext uri="{FF2B5EF4-FFF2-40B4-BE49-F238E27FC236}">
                <a16:creationId xmlns:a16="http://schemas.microsoft.com/office/drawing/2014/main" id="{6C616214-EB8C-406B-B1DD-7EDFC6992706}"/>
              </a:ext>
            </a:extLst>
          </p:cNvPr>
          <p:cNvSpPr txBox="1"/>
          <p:nvPr/>
        </p:nvSpPr>
        <p:spPr>
          <a:xfrm>
            <a:off x="364476" y="2480958"/>
            <a:ext cx="4705181" cy="1938992"/>
          </a:xfrm>
          <a:prstGeom prst="rect">
            <a:avLst/>
          </a:prstGeom>
          <a:noFill/>
        </p:spPr>
        <p:txBody>
          <a:bodyPr wrap="square" rtlCol="0">
            <a:spAutoFit/>
          </a:bodyPr>
          <a:lstStyle/>
          <a:p>
            <a:pPr algn="ctr"/>
            <a:r>
              <a:rPr lang="es-ES" sz="4000" b="1">
                <a:solidFill>
                  <a:srgbClr val="5269AE"/>
                </a:solidFill>
              </a:rPr>
              <a:t>PARTICIPACIÓN EN TOMA DE DECISIONES</a:t>
            </a:r>
          </a:p>
        </p:txBody>
      </p:sp>
    </p:spTree>
    <p:extLst>
      <p:ext uri="{BB962C8B-B14F-4D97-AF65-F5344CB8AC3E}">
        <p14:creationId xmlns:p14="http://schemas.microsoft.com/office/powerpoint/2010/main" val="185532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7943200" cy="646331"/>
          </a:xfrm>
          <a:prstGeom prst="rect">
            <a:avLst/>
          </a:prstGeom>
          <a:noFill/>
        </p:spPr>
        <p:txBody>
          <a:bodyPr wrap="none" rtlCol="0">
            <a:spAutoFit/>
          </a:bodyPr>
          <a:lstStyle/>
          <a:p>
            <a:r>
              <a:rPr lang="es-ES" sz="3600" b="1" spc="-150">
                <a:solidFill>
                  <a:srgbClr val="5269AE"/>
                </a:solidFill>
              </a:rPr>
              <a:t>Participación en la toma de decisiones</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CuadroTexto 8">
            <a:extLst>
              <a:ext uri="{FF2B5EF4-FFF2-40B4-BE49-F238E27FC236}">
                <a16:creationId xmlns:a16="http://schemas.microsoft.com/office/drawing/2014/main" id="{99FB3DBA-3BBA-4B54-9F8A-778D812B1820}"/>
              </a:ext>
            </a:extLst>
          </p:cNvPr>
          <p:cNvSpPr txBox="1"/>
          <p:nvPr/>
        </p:nvSpPr>
        <p:spPr>
          <a:xfrm>
            <a:off x="2528923" y="1091015"/>
            <a:ext cx="1369286" cy="584775"/>
          </a:xfrm>
          <a:prstGeom prst="rect">
            <a:avLst/>
          </a:prstGeom>
          <a:noFill/>
        </p:spPr>
        <p:txBody>
          <a:bodyPr wrap="none" rtlCol="0">
            <a:spAutoFit/>
          </a:bodyPr>
          <a:lstStyle/>
          <a:p>
            <a:r>
              <a:rPr lang="es-ES" sz="3200" b="1">
                <a:solidFill>
                  <a:schemeClr val="accent5">
                    <a:lumMod val="50000"/>
                  </a:schemeClr>
                </a:solidFill>
              </a:rPr>
              <a:t>PODER</a:t>
            </a:r>
          </a:p>
        </p:txBody>
      </p:sp>
      <p:sp>
        <p:nvSpPr>
          <p:cNvPr id="10" name="CuadroTexto 9">
            <a:extLst>
              <a:ext uri="{FF2B5EF4-FFF2-40B4-BE49-F238E27FC236}">
                <a16:creationId xmlns:a16="http://schemas.microsoft.com/office/drawing/2014/main" id="{6C265BF9-BA14-44B6-87EF-D5ABC390DBBE}"/>
              </a:ext>
            </a:extLst>
          </p:cNvPr>
          <p:cNvSpPr txBox="1"/>
          <p:nvPr/>
        </p:nvSpPr>
        <p:spPr>
          <a:xfrm>
            <a:off x="8480108" y="1059561"/>
            <a:ext cx="1589666" cy="584775"/>
          </a:xfrm>
          <a:prstGeom prst="rect">
            <a:avLst/>
          </a:prstGeom>
          <a:noFill/>
        </p:spPr>
        <p:txBody>
          <a:bodyPr wrap="none" rtlCol="0">
            <a:spAutoFit/>
          </a:bodyPr>
          <a:lstStyle/>
          <a:p>
            <a:r>
              <a:rPr lang="es-ES" sz="3200" b="1">
                <a:solidFill>
                  <a:schemeClr val="accent5">
                    <a:lumMod val="50000"/>
                  </a:schemeClr>
                </a:solidFill>
              </a:rPr>
              <a:t>INTERES</a:t>
            </a:r>
          </a:p>
        </p:txBody>
      </p:sp>
      <p:pic>
        <p:nvPicPr>
          <p:cNvPr id="11" name="Gráfico 10" descr="Termómetro">
            <a:extLst>
              <a:ext uri="{FF2B5EF4-FFF2-40B4-BE49-F238E27FC236}">
                <a16:creationId xmlns:a16="http://schemas.microsoft.com/office/drawing/2014/main" id="{0C4858E0-4F46-414B-8E81-833A193BB3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012483"/>
            <a:ext cx="914400" cy="914400"/>
          </a:xfrm>
          <a:prstGeom prst="rect">
            <a:avLst/>
          </a:prstGeom>
        </p:spPr>
      </p:pic>
      <p:pic>
        <p:nvPicPr>
          <p:cNvPr id="12" name="Gráfico 11" descr="Temperatura alta">
            <a:extLst>
              <a:ext uri="{FF2B5EF4-FFF2-40B4-BE49-F238E27FC236}">
                <a16:creationId xmlns:a16="http://schemas.microsoft.com/office/drawing/2014/main" id="{F1F65E70-2C49-49A3-9A98-300B285D8C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33121"/>
            <a:ext cx="914400" cy="914400"/>
          </a:xfrm>
          <a:prstGeom prst="rect">
            <a:avLst/>
          </a:prstGeom>
        </p:spPr>
      </p:pic>
      <p:pic>
        <p:nvPicPr>
          <p:cNvPr id="13" name="Gráfico 12" descr="Termómetro">
            <a:extLst>
              <a:ext uri="{FF2B5EF4-FFF2-40B4-BE49-F238E27FC236}">
                <a16:creationId xmlns:a16="http://schemas.microsoft.com/office/drawing/2014/main" id="{0D619849-F838-43D0-8BE6-D114C19C6E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531627"/>
            <a:ext cx="914400" cy="914400"/>
          </a:xfrm>
          <a:prstGeom prst="rect">
            <a:avLst/>
          </a:prstGeom>
        </p:spPr>
      </p:pic>
      <p:sp>
        <p:nvSpPr>
          <p:cNvPr id="14" name="CuadroTexto 13">
            <a:extLst>
              <a:ext uri="{FF2B5EF4-FFF2-40B4-BE49-F238E27FC236}">
                <a16:creationId xmlns:a16="http://schemas.microsoft.com/office/drawing/2014/main" id="{E785FDD5-1BF7-49D9-8C40-BC7E9828306C}"/>
              </a:ext>
            </a:extLst>
          </p:cNvPr>
          <p:cNvSpPr txBox="1"/>
          <p:nvPr/>
        </p:nvSpPr>
        <p:spPr>
          <a:xfrm>
            <a:off x="548971" y="1954393"/>
            <a:ext cx="4475876" cy="1477328"/>
          </a:xfrm>
          <a:prstGeom prst="rect">
            <a:avLst/>
          </a:prstGeom>
          <a:noFill/>
        </p:spPr>
        <p:txBody>
          <a:bodyPr wrap="square" rtlCol="0">
            <a:spAutoFit/>
          </a:bodyPr>
          <a:lstStyle/>
          <a:p>
            <a:pPr algn="r"/>
            <a:r>
              <a:rPr lang="es-ES">
                <a:solidFill>
                  <a:srgbClr val="C00000"/>
                </a:solidFill>
              </a:rPr>
              <a:t>Presidencia de la República</a:t>
            </a:r>
          </a:p>
          <a:p>
            <a:pPr algn="r"/>
            <a:r>
              <a:rPr lang="es-ES">
                <a:solidFill>
                  <a:srgbClr val="C00000"/>
                </a:solidFill>
              </a:rPr>
              <a:t>Ministerio de Salud y Protección Social</a:t>
            </a:r>
          </a:p>
          <a:p>
            <a:pPr algn="r"/>
            <a:r>
              <a:rPr lang="es-ES">
                <a:solidFill>
                  <a:srgbClr val="C00000"/>
                </a:solidFill>
              </a:rPr>
              <a:t>Ministerio de Hacienda</a:t>
            </a:r>
          </a:p>
          <a:p>
            <a:pPr algn="r"/>
            <a:r>
              <a:rPr lang="es-ES">
                <a:solidFill>
                  <a:srgbClr val="C00000"/>
                </a:solidFill>
              </a:rPr>
              <a:t>Junta Directiva – Alta Dirección</a:t>
            </a:r>
          </a:p>
          <a:p>
            <a:pPr algn="r"/>
            <a:r>
              <a:rPr lang="es-ES">
                <a:solidFill>
                  <a:srgbClr val="C00000"/>
                </a:solidFill>
              </a:rPr>
              <a:t>Órganos de Control</a:t>
            </a:r>
          </a:p>
        </p:txBody>
      </p:sp>
      <p:sp>
        <p:nvSpPr>
          <p:cNvPr id="15" name="CuadroTexto 14">
            <a:extLst>
              <a:ext uri="{FF2B5EF4-FFF2-40B4-BE49-F238E27FC236}">
                <a16:creationId xmlns:a16="http://schemas.microsoft.com/office/drawing/2014/main" id="{40E66535-313C-4557-BD33-5117EC53DF4D}"/>
              </a:ext>
            </a:extLst>
          </p:cNvPr>
          <p:cNvSpPr txBox="1"/>
          <p:nvPr/>
        </p:nvSpPr>
        <p:spPr>
          <a:xfrm>
            <a:off x="7211010" y="1699893"/>
            <a:ext cx="4902613" cy="2031325"/>
          </a:xfrm>
          <a:prstGeom prst="rect">
            <a:avLst/>
          </a:prstGeom>
          <a:noFill/>
        </p:spPr>
        <p:txBody>
          <a:bodyPr wrap="square" lIns="91440" tIns="45720" rIns="91440" bIns="45720" rtlCol="0" anchor="t">
            <a:spAutoFit/>
          </a:bodyPr>
          <a:lstStyle/>
          <a:p>
            <a:r>
              <a:rPr lang="es-ES">
                <a:solidFill>
                  <a:srgbClr val="C00000"/>
                </a:solidFill>
              </a:rPr>
              <a:t>EPS, EOC, EPSS e IPS</a:t>
            </a:r>
          </a:p>
          <a:p>
            <a:r>
              <a:rPr lang="es-ES">
                <a:solidFill>
                  <a:srgbClr val="C00000"/>
                </a:solidFill>
                <a:cs typeface="Calibri"/>
              </a:rPr>
              <a:t>Proveedores de servicios y tecnologías en salud</a:t>
            </a:r>
            <a:endParaRPr lang="es-ES">
              <a:solidFill>
                <a:srgbClr val="C00000"/>
              </a:solidFill>
            </a:endParaRPr>
          </a:p>
          <a:p>
            <a:r>
              <a:rPr lang="es-ES">
                <a:solidFill>
                  <a:srgbClr val="C00000"/>
                </a:solidFill>
              </a:rPr>
              <a:t>Ministerio de Salud y Protección Social</a:t>
            </a:r>
          </a:p>
          <a:p>
            <a:r>
              <a:rPr lang="es-ES">
                <a:solidFill>
                  <a:srgbClr val="C00000"/>
                </a:solidFill>
              </a:rPr>
              <a:t>Medios de Comunicación</a:t>
            </a:r>
          </a:p>
          <a:p>
            <a:r>
              <a:rPr lang="es-ES">
                <a:solidFill>
                  <a:srgbClr val="C00000"/>
                </a:solidFill>
              </a:rPr>
              <a:t>Congreso de la República</a:t>
            </a:r>
          </a:p>
          <a:p>
            <a:r>
              <a:rPr lang="es-ES">
                <a:solidFill>
                  <a:srgbClr val="C00000"/>
                </a:solidFill>
              </a:rPr>
              <a:t>Órganos de Control</a:t>
            </a:r>
          </a:p>
        </p:txBody>
      </p:sp>
      <p:sp>
        <p:nvSpPr>
          <p:cNvPr id="16" name="CuadroTexto 15">
            <a:extLst>
              <a:ext uri="{FF2B5EF4-FFF2-40B4-BE49-F238E27FC236}">
                <a16:creationId xmlns:a16="http://schemas.microsoft.com/office/drawing/2014/main" id="{8AA8CD14-D84C-42C5-B230-109A44D03129}"/>
              </a:ext>
            </a:extLst>
          </p:cNvPr>
          <p:cNvSpPr txBox="1"/>
          <p:nvPr/>
        </p:nvSpPr>
        <p:spPr>
          <a:xfrm>
            <a:off x="5786845" y="3089359"/>
            <a:ext cx="618309" cy="369332"/>
          </a:xfrm>
          <a:prstGeom prst="rect">
            <a:avLst/>
          </a:prstGeom>
          <a:noFill/>
        </p:spPr>
        <p:txBody>
          <a:bodyPr wrap="square" rtlCol="0">
            <a:spAutoFit/>
          </a:bodyPr>
          <a:lstStyle/>
          <a:p>
            <a:r>
              <a:rPr lang="es-ES"/>
              <a:t>Alto</a:t>
            </a:r>
          </a:p>
        </p:txBody>
      </p:sp>
      <p:sp>
        <p:nvSpPr>
          <p:cNvPr id="18" name="CuadroTexto 17">
            <a:extLst>
              <a:ext uri="{FF2B5EF4-FFF2-40B4-BE49-F238E27FC236}">
                <a16:creationId xmlns:a16="http://schemas.microsoft.com/office/drawing/2014/main" id="{ADB9625D-2A8A-4910-BEC1-7AC1647E0D37}"/>
              </a:ext>
            </a:extLst>
          </p:cNvPr>
          <p:cNvSpPr txBox="1"/>
          <p:nvPr/>
        </p:nvSpPr>
        <p:spPr>
          <a:xfrm>
            <a:off x="5638801" y="4803315"/>
            <a:ext cx="914399" cy="369332"/>
          </a:xfrm>
          <a:prstGeom prst="rect">
            <a:avLst/>
          </a:prstGeom>
          <a:noFill/>
        </p:spPr>
        <p:txBody>
          <a:bodyPr wrap="square" rtlCol="0">
            <a:spAutoFit/>
          </a:bodyPr>
          <a:lstStyle/>
          <a:p>
            <a:pPr algn="ctr"/>
            <a:r>
              <a:rPr lang="es-ES"/>
              <a:t>Medio</a:t>
            </a:r>
          </a:p>
        </p:txBody>
      </p:sp>
      <p:sp>
        <p:nvSpPr>
          <p:cNvPr id="20" name="CuadroTexto 19">
            <a:extLst>
              <a:ext uri="{FF2B5EF4-FFF2-40B4-BE49-F238E27FC236}">
                <a16:creationId xmlns:a16="http://schemas.microsoft.com/office/drawing/2014/main" id="{EF495D17-0C8D-458B-AFD0-1F0ADE1D0637}"/>
              </a:ext>
            </a:extLst>
          </p:cNvPr>
          <p:cNvSpPr txBox="1"/>
          <p:nvPr/>
        </p:nvSpPr>
        <p:spPr>
          <a:xfrm>
            <a:off x="5638799" y="6322460"/>
            <a:ext cx="914399" cy="369332"/>
          </a:xfrm>
          <a:prstGeom prst="rect">
            <a:avLst/>
          </a:prstGeom>
          <a:noFill/>
        </p:spPr>
        <p:txBody>
          <a:bodyPr wrap="square" rtlCol="0">
            <a:spAutoFit/>
          </a:bodyPr>
          <a:lstStyle/>
          <a:p>
            <a:pPr algn="ctr"/>
            <a:r>
              <a:rPr lang="es-ES"/>
              <a:t>Bajo</a:t>
            </a:r>
          </a:p>
        </p:txBody>
      </p:sp>
      <p:sp>
        <p:nvSpPr>
          <p:cNvPr id="21" name="CuadroTexto 20">
            <a:extLst>
              <a:ext uri="{FF2B5EF4-FFF2-40B4-BE49-F238E27FC236}">
                <a16:creationId xmlns:a16="http://schemas.microsoft.com/office/drawing/2014/main" id="{638F875B-6914-4339-91F9-9F4B6A4C41CC}"/>
              </a:ext>
            </a:extLst>
          </p:cNvPr>
          <p:cNvSpPr txBox="1"/>
          <p:nvPr/>
        </p:nvSpPr>
        <p:spPr>
          <a:xfrm>
            <a:off x="548970" y="3772827"/>
            <a:ext cx="4471852" cy="1477328"/>
          </a:xfrm>
          <a:prstGeom prst="rect">
            <a:avLst/>
          </a:prstGeom>
          <a:noFill/>
        </p:spPr>
        <p:txBody>
          <a:bodyPr wrap="square" rtlCol="0">
            <a:spAutoFit/>
          </a:bodyPr>
          <a:lstStyle/>
          <a:p>
            <a:pPr algn="r"/>
            <a:r>
              <a:rPr lang="es-ES">
                <a:solidFill>
                  <a:srgbClr val="FFC000"/>
                </a:solidFill>
              </a:rPr>
              <a:t>EPS e IPS</a:t>
            </a:r>
          </a:p>
          <a:p>
            <a:pPr algn="r"/>
            <a:r>
              <a:rPr lang="es-ES">
                <a:solidFill>
                  <a:srgbClr val="FFC000"/>
                </a:solidFill>
              </a:rPr>
              <a:t>Aseguradores de salud</a:t>
            </a:r>
          </a:p>
          <a:p>
            <a:pPr algn="r"/>
            <a:r>
              <a:rPr lang="es-ES">
                <a:solidFill>
                  <a:srgbClr val="FFC000"/>
                </a:solidFill>
              </a:rPr>
              <a:t>Equipos de trabajo (ADRES)</a:t>
            </a:r>
          </a:p>
          <a:p>
            <a:pPr algn="r"/>
            <a:r>
              <a:rPr lang="es-ES">
                <a:solidFill>
                  <a:srgbClr val="FFC000"/>
                </a:solidFill>
              </a:rPr>
              <a:t>Departamento Nacional de Planeación – DNP</a:t>
            </a:r>
          </a:p>
          <a:p>
            <a:pPr algn="r"/>
            <a:r>
              <a:rPr lang="es-ES">
                <a:solidFill>
                  <a:srgbClr val="FFC000"/>
                </a:solidFill>
              </a:rPr>
              <a:t>Entidades Territoriales</a:t>
            </a:r>
          </a:p>
        </p:txBody>
      </p:sp>
      <p:sp>
        <p:nvSpPr>
          <p:cNvPr id="22" name="CuadroTexto 21">
            <a:extLst>
              <a:ext uri="{FF2B5EF4-FFF2-40B4-BE49-F238E27FC236}">
                <a16:creationId xmlns:a16="http://schemas.microsoft.com/office/drawing/2014/main" id="{FE10FA3B-65D1-4747-8BF3-BEAA0722F30F}"/>
              </a:ext>
            </a:extLst>
          </p:cNvPr>
          <p:cNvSpPr txBox="1"/>
          <p:nvPr/>
        </p:nvSpPr>
        <p:spPr>
          <a:xfrm>
            <a:off x="7206986" y="3672842"/>
            <a:ext cx="4471852" cy="2031325"/>
          </a:xfrm>
          <a:prstGeom prst="rect">
            <a:avLst/>
          </a:prstGeom>
          <a:noFill/>
        </p:spPr>
        <p:txBody>
          <a:bodyPr wrap="square" rtlCol="0">
            <a:spAutoFit/>
          </a:bodyPr>
          <a:lstStyle/>
          <a:p>
            <a:r>
              <a:rPr lang="es-ES">
                <a:solidFill>
                  <a:srgbClr val="FFC000"/>
                </a:solidFill>
              </a:rPr>
              <a:t>Afiliados a Regímenes de Salud (Subsidiado, Contributivo, Especial)</a:t>
            </a:r>
          </a:p>
          <a:p>
            <a:r>
              <a:rPr lang="es-ES">
                <a:solidFill>
                  <a:srgbClr val="FFC000"/>
                </a:solidFill>
              </a:rPr>
              <a:t>Entidades territoriales</a:t>
            </a:r>
          </a:p>
          <a:p>
            <a:r>
              <a:rPr lang="es-ES">
                <a:solidFill>
                  <a:srgbClr val="FFC000"/>
                </a:solidFill>
              </a:rPr>
              <a:t>Instancias de Diálogo y Participación</a:t>
            </a:r>
          </a:p>
          <a:p>
            <a:r>
              <a:rPr lang="es-ES">
                <a:solidFill>
                  <a:srgbClr val="FFC000"/>
                </a:solidFill>
              </a:rPr>
              <a:t>Operadores Pila y Bancarios </a:t>
            </a:r>
          </a:p>
          <a:p>
            <a:r>
              <a:rPr lang="es-ES">
                <a:solidFill>
                  <a:srgbClr val="FFC000"/>
                </a:solidFill>
              </a:rPr>
              <a:t>Agremiaciones</a:t>
            </a:r>
          </a:p>
          <a:p>
            <a:r>
              <a:rPr lang="es-ES">
                <a:solidFill>
                  <a:srgbClr val="FFC000"/>
                </a:solidFill>
              </a:rPr>
              <a:t>Veedurías y grupos ciudadanos</a:t>
            </a:r>
          </a:p>
        </p:txBody>
      </p:sp>
      <p:sp>
        <p:nvSpPr>
          <p:cNvPr id="23" name="CuadroTexto 22">
            <a:extLst>
              <a:ext uri="{FF2B5EF4-FFF2-40B4-BE49-F238E27FC236}">
                <a16:creationId xmlns:a16="http://schemas.microsoft.com/office/drawing/2014/main" id="{7BF6C87F-7BA0-4D22-A795-E7D5D6219CDE}"/>
              </a:ext>
            </a:extLst>
          </p:cNvPr>
          <p:cNvSpPr txBox="1"/>
          <p:nvPr/>
        </p:nvSpPr>
        <p:spPr>
          <a:xfrm>
            <a:off x="-227088" y="5460634"/>
            <a:ext cx="5247910" cy="1200329"/>
          </a:xfrm>
          <a:prstGeom prst="rect">
            <a:avLst/>
          </a:prstGeom>
          <a:noFill/>
        </p:spPr>
        <p:txBody>
          <a:bodyPr wrap="square" lIns="91440" tIns="45720" rIns="91440" bIns="45720" rtlCol="0" anchor="t">
            <a:spAutoFit/>
          </a:bodyPr>
          <a:lstStyle/>
          <a:p>
            <a:pPr algn="r"/>
            <a:r>
              <a:rPr lang="es-ES">
                <a:solidFill>
                  <a:srgbClr val="6DDDE9"/>
                </a:solidFill>
              </a:rPr>
              <a:t>Operadores Pila</a:t>
            </a:r>
          </a:p>
          <a:p>
            <a:pPr algn="r"/>
            <a:r>
              <a:rPr lang="es-ES">
                <a:solidFill>
                  <a:srgbClr val="6DDDE9"/>
                </a:solidFill>
              </a:rPr>
              <a:t>Proveedores de servicios y tecnologías en salud</a:t>
            </a:r>
          </a:p>
          <a:p>
            <a:pPr algn="r"/>
            <a:r>
              <a:rPr lang="es-ES">
                <a:solidFill>
                  <a:srgbClr val="6DDDE9"/>
                </a:solidFill>
              </a:rPr>
              <a:t>Gestores farmacéuticos</a:t>
            </a:r>
          </a:p>
          <a:p>
            <a:pPr algn="r"/>
            <a:r>
              <a:rPr lang="es-ES">
                <a:solidFill>
                  <a:srgbClr val="6DDDE9"/>
                </a:solidFill>
              </a:rPr>
              <a:t>Veedurías y grupos ciudadanos</a:t>
            </a:r>
          </a:p>
        </p:txBody>
      </p:sp>
      <p:sp>
        <p:nvSpPr>
          <p:cNvPr id="24" name="CuadroTexto 23">
            <a:extLst>
              <a:ext uri="{FF2B5EF4-FFF2-40B4-BE49-F238E27FC236}">
                <a16:creationId xmlns:a16="http://schemas.microsoft.com/office/drawing/2014/main" id="{FCDF214C-1955-4E20-ADD5-42FBEE557D25}"/>
              </a:ext>
            </a:extLst>
          </p:cNvPr>
          <p:cNvSpPr txBox="1"/>
          <p:nvPr/>
        </p:nvSpPr>
        <p:spPr>
          <a:xfrm>
            <a:off x="7211009" y="5737632"/>
            <a:ext cx="4127863" cy="646331"/>
          </a:xfrm>
          <a:prstGeom prst="rect">
            <a:avLst/>
          </a:prstGeom>
          <a:noFill/>
        </p:spPr>
        <p:txBody>
          <a:bodyPr wrap="square" rtlCol="0">
            <a:spAutoFit/>
          </a:bodyPr>
          <a:lstStyle/>
          <a:p>
            <a:r>
              <a:rPr lang="es-ES">
                <a:solidFill>
                  <a:srgbClr val="6DDDE9"/>
                </a:solidFill>
              </a:rPr>
              <a:t>Gestores farmacéuticos</a:t>
            </a:r>
          </a:p>
          <a:p>
            <a:r>
              <a:rPr lang="es-ES">
                <a:solidFill>
                  <a:srgbClr val="6DDDE9"/>
                </a:solidFill>
              </a:rPr>
              <a:t>Organismos Internacionales</a:t>
            </a:r>
          </a:p>
        </p:txBody>
      </p:sp>
    </p:spTree>
    <p:extLst>
      <p:ext uri="{BB962C8B-B14F-4D97-AF65-F5344CB8AC3E}">
        <p14:creationId xmlns:p14="http://schemas.microsoft.com/office/powerpoint/2010/main" val="215381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7943200" cy="646331"/>
          </a:xfrm>
          <a:prstGeom prst="rect">
            <a:avLst/>
          </a:prstGeom>
          <a:noFill/>
        </p:spPr>
        <p:txBody>
          <a:bodyPr wrap="none" rtlCol="0">
            <a:spAutoFit/>
          </a:bodyPr>
          <a:lstStyle/>
          <a:p>
            <a:r>
              <a:rPr lang="es-ES" sz="3600" b="1" spc="-150">
                <a:solidFill>
                  <a:srgbClr val="5269AE"/>
                </a:solidFill>
              </a:rPr>
              <a:t>Participación en la toma de decisiones</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3" name="CuadroTexto 12">
            <a:extLst>
              <a:ext uri="{FF2B5EF4-FFF2-40B4-BE49-F238E27FC236}">
                <a16:creationId xmlns:a16="http://schemas.microsoft.com/office/drawing/2014/main" id="{8CF329E1-739D-4335-A1D1-81E9CE1080A3}"/>
              </a:ext>
            </a:extLst>
          </p:cNvPr>
          <p:cNvSpPr txBox="1"/>
          <p:nvPr/>
        </p:nvSpPr>
        <p:spPr>
          <a:xfrm>
            <a:off x="2553926" y="1126963"/>
            <a:ext cx="1776448" cy="584775"/>
          </a:xfrm>
          <a:prstGeom prst="rect">
            <a:avLst/>
          </a:prstGeom>
          <a:noFill/>
        </p:spPr>
        <p:txBody>
          <a:bodyPr wrap="none" rtlCol="0">
            <a:spAutoFit/>
          </a:bodyPr>
          <a:lstStyle/>
          <a:p>
            <a:r>
              <a:rPr lang="es-ES" sz="3200" b="1">
                <a:solidFill>
                  <a:schemeClr val="accent5">
                    <a:lumMod val="50000"/>
                  </a:schemeClr>
                </a:solidFill>
              </a:rPr>
              <a:t>IMPACTO</a:t>
            </a:r>
          </a:p>
        </p:txBody>
      </p:sp>
      <p:sp>
        <p:nvSpPr>
          <p:cNvPr id="14" name="CuadroTexto 13">
            <a:extLst>
              <a:ext uri="{FF2B5EF4-FFF2-40B4-BE49-F238E27FC236}">
                <a16:creationId xmlns:a16="http://schemas.microsoft.com/office/drawing/2014/main" id="{DEC9FF73-9F6A-40CF-B77D-5C195BC1AAED}"/>
              </a:ext>
            </a:extLst>
          </p:cNvPr>
          <p:cNvSpPr txBox="1"/>
          <p:nvPr/>
        </p:nvSpPr>
        <p:spPr>
          <a:xfrm>
            <a:off x="8159283" y="1126964"/>
            <a:ext cx="2231316" cy="584775"/>
          </a:xfrm>
          <a:prstGeom prst="rect">
            <a:avLst/>
          </a:prstGeom>
          <a:noFill/>
        </p:spPr>
        <p:txBody>
          <a:bodyPr wrap="none" rtlCol="0">
            <a:spAutoFit/>
          </a:bodyPr>
          <a:lstStyle/>
          <a:p>
            <a:r>
              <a:rPr lang="es-ES" sz="3200" b="1">
                <a:solidFill>
                  <a:schemeClr val="accent5">
                    <a:lumMod val="50000"/>
                  </a:schemeClr>
                </a:solidFill>
              </a:rPr>
              <a:t>INFLUENCIA</a:t>
            </a:r>
          </a:p>
        </p:txBody>
      </p:sp>
      <p:pic>
        <p:nvPicPr>
          <p:cNvPr id="15" name="Gráfico 14" descr="Termómetro">
            <a:extLst>
              <a:ext uri="{FF2B5EF4-FFF2-40B4-BE49-F238E27FC236}">
                <a16:creationId xmlns:a16="http://schemas.microsoft.com/office/drawing/2014/main" id="{D2593670-2C88-4A43-A4EC-BDCE718EE8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029907"/>
            <a:ext cx="914400" cy="914400"/>
          </a:xfrm>
          <a:prstGeom prst="rect">
            <a:avLst/>
          </a:prstGeom>
        </p:spPr>
      </p:pic>
      <p:pic>
        <p:nvPicPr>
          <p:cNvPr id="16" name="Gráfico 15" descr="Temperatura alta">
            <a:extLst>
              <a:ext uri="{FF2B5EF4-FFF2-40B4-BE49-F238E27FC236}">
                <a16:creationId xmlns:a16="http://schemas.microsoft.com/office/drawing/2014/main" id="{57FEEF6D-17DD-414E-ABC5-26C1C426B9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33121"/>
            <a:ext cx="914400" cy="914400"/>
          </a:xfrm>
          <a:prstGeom prst="rect">
            <a:avLst/>
          </a:prstGeom>
        </p:spPr>
      </p:pic>
      <p:pic>
        <p:nvPicPr>
          <p:cNvPr id="18" name="Gráfico 17" descr="Termómetro">
            <a:extLst>
              <a:ext uri="{FF2B5EF4-FFF2-40B4-BE49-F238E27FC236}">
                <a16:creationId xmlns:a16="http://schemas.microsoft.com/office/drawing/2014/main" id="{54AC4498-E4E1-4322-91B7-747A9A84E5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348748"/>
            <a:ext cx="914400" cy="914400"/>
          </a:xfrm>
          <a:prstGeom prst="rect">
            <a:avLst/>
          </a:prstGeom>
        </p:spPr>
      </p:pic>
      <p:sp>
        <p:nvSpPr>
          <p:cNvPr id="20" name="CuadroTexto 19">
            <a:extLst>
              <a:ext uri="{FF2B5EF4-FFF2-40B4-BE49-F238E27FC236}">
                <a16:creationId xmlns:a16="http://schemas.microsoft.com/office/drawing/2014/main" id="{4A788881-C3BB-41EE-A3DA-9B04E3EC8E4B}"/>
              </a:ext>
            </a:extLst>
          </p:cNvPr>
          <p:cNvSpPr txBox="1"/>
          <p:nvPr/>
        </p:nvSpPr>
        <p:spPr>
          <a:xfrm>
            <a:off x="161242" y="1635195"/>
            <a:ext cx="4843338" cy="2585323"/>
          </a:xfrm>
          <a:prstGeom prst="rect">
            <a:avLst/>
          </a:prstGeom>
          <a:noFill/>
        </p:spPr>
        <p:txBody>
          <a:bodyPr wrap="square" lIns="91440" tIns="45720" rIns="91440" bIns="45720" rtlCol="0" anchor="t">
            <a:spAutoFit/>
          </a:bodyPr>
          <a:lstStyle/>
          <a:p>
            <a:pPr algn="r"/>
            <a:r>
              <a:rPr lang="es-ES">
                <a:solidFill>
                  <a:srgbClr val="C00000"/>
                </a:solidFill>
              </a:rPr>
              <a:t>Usuarios y beneficiarios de servicios de salud</a:t>
            </a:r>
          </a:p>
          <a:p>
            <a:pPr algn="r"/>
            <a:r>
              <a:rPr lang="es-ES">
                <a:solidFill>
                  <a:srgbClr val="C00000"/>
                </a:solidFill>
              </a:rPr>
              <a:t>EPS Régimen Contributivo y Subsidiado</a:t>
            </a:r>
          </a:p>
          <a:p>
            <a:pPr algn="r"/>
            <a:r>
              <a:rPr lang="es-ES">
                <a:solidFill>
                  <a:srgbClr val="C00000"/>
                </a:solidFill>
              </a:rPr>
              <a:t>Prestadores de servicios de Salud - IPS y ESE</a:t>
            </a:r>
          </a:p>
          <a:p>
            <a:pPr algn="r"/>
            <a:r>
              <a:rPr lang="es-ES">
                <a:solidFill>
                  <a:srgbClr val="C00000"/>
                </a:solidFill>
              </a:rPr>
              <a:t>Equipos de Trabajo (ADRES)</a:t>
            </a:r>
          </a:p>
          <a:p>
            <a:pPr algn="r"/>
            <a:r>
              <a:rPr lang="es-ES">
                <a:solidFill>
                  <a:srgbClr val="C00000"/>
                </a:solidFill>
              </a:rPr>
              <a:t>Víctimas de eventos catastróficos, terroristas o de accidentes de tránsito por vehículos no asegurados por SOAT o no identificados y no aseguradas en el SGSSS</a:t>
            </a:r>
          </a:p>
        </p:txBody>
      </p:sp>
      <p:sp>
        <p:nvSpPr>
          <p:cNvPr id="21" name="CuadroTexto 20">
            <a:extLst>
              <a:ext uri="{FF2B5EF4-FFF2-40B4-BE49-F238E27FC236}">
                <a16:creationId xmlns:a16="http://schemas.microsoft.com/office/drawing/2014/main" id="{03FFFF1A-A197-44AD-8508-D62B64FBA72A}"/>
              </a:ext>
            </a:extLst>
          </p:cNvPr>
          <p:cNvSpPr txBox="1"/>
          <p:nvPr/>
        </p:nvSpPr>
        <p:spPr>
          <a:xfrm>
            <a:off x="7200904" y="1702079"/>
            <a:ext cx="4371390" cy="2308324"/>
          </a:xfrm>
          <a:prstGeom prst="rect">
            <a:avLst/>
          </a:prstGeom>
          <a:noFill/>
        </p:spPr>
        <p:txBody>
          <a:bodyPr wrap="square" rtlCol="0">
            <a:spAutoFit/>
          </a:bodyPr>
          <a:lstStyle/>
          <a:p>
            <a:r>
              <a:rPr lang="es-ES">
                <a:solidFill>
                  <a:srgbClr val="C00000"/>
                </a:solidFill>
              </a:rPr>
              <a:t>Medios de Comunicación</a:t>
            </a:r>
          </a:p>
          <a:p>
            <a:r>
              <a:rPr lang="es-ES">
                <a:solidFill>
                  <a:srgbClr val="C00000"/>
                </a:solidFill>
              </a:rPr>
              <a:t>Agremiaciones</a:t>
            </a:r>
          </a:p>
          <a:p>
            <a:r>
              <a:rPr lang="es-ES">
                <a:solidFill>
                  <a:srgbClr val="C00000"/>
                </a:solidFill>
              </a:rPr>
              <a:t>Ministerio de Hacienda</a:t>
            </a:r>
          </a:p>
          <a:p>
            <a:r>
              <a:rPr lang="es-ES">
                <a:solidFill>
                  <a:srgbClr val="C00000"/>
                </a:solidFill>
              </a:rPr>
              <a:t>EPS e IPS</a:t>
            </a:r>
          </a:p>
          <a:p>
            <a:r>
              <a:rPr lang="es-ES">
                <a:solidFill>
                  <a:srgbClr val="C00000"/>
                </a:solidFill>
              </a:rPr>
              <a:t>Rama legislativa - Congreso de la República</a:t>
            </a:r>
          </a:p>
          <a:p>
            <a:r>
              <a:rPr lang="es-ES">
                <a:solidFill>
                  <a:srgbClr val="C00000"/>
                </a:solidFill>
              </a:rPr>
              <a:t>Ministerio de Salud y Protección Social</a:t>
            </a:r>
          </a:p>
          <a:p>
            <a:r>
              <a:rPr lang="es-ES">
                <a:solidFill>
                  <a:srgbClr val="C00000"/>
                </a:solidFill>
              </a:rPr>
              <a:t>Organismos de Control</a:t>
            </a:r>
          </a:p>
        </p:txBody>
      </p:sp>
      <p:sp>
        <p:nvSpPr>
          <p:cNvPr id="22" name="CuadroTexto 21">
            <a:extLst>
              <a:ext uri="{FF2B5EF4-FFF2-40B4-BE49-F238E27FC236}">
                <a16:creationId xmlns:a16="http://schemas.microsoft.com/office/drawing/2014/main" id="{AAF3D67E-51A2-48BA-B59C-87B647F78D38}"/>
              </a:ext>
            </a:extLst>
          </p:cNvPr>
          <p:cNvSpPr txBox="1"/>
          <p:nvPr/>
        </p:nvSpPr>
        <p:spPr>
          <a:xfrm>
            <a:off x="5786845" y="3089359"/>
            <a:ext cx="618309" cy="369332"/>
          </a:xfrm>
          <a:prstGeom prst="rect">
            <a:avLst/>
          </a:prstGeom>
          <a:noFill/>
        </p:spPr>
        <p:txBody>
          <a:bodyPr wrap="square" rtlCol="0">
            <a:spAutoFit/>
          </a:bodyPr>
          <a:lstStyle/>
          <a:p>
            <a:r>
              <a:rPr lang="es-ES"/>
              <a:t>Alto</a:t>
            </a:r>
          </a:p>
        </p:txBody>
      </p:sp>
      <p:sp>
        <p:nvSpPr>
          <p:cNvPr id="23" name="CuadroTexto 22">
            <a:extLst>
              <a:ext uri="{FF2B5EF4-FFF2-40B4-BE49-F238E27FC236}">
                <a16:creationId xmlns:a16="http://schemas.microsoft.com/office/drawing/2014/main" id="{D5E1B359-ED72-4E0D-9D91-2B213DD38211}"/>
              </a:ext>
            </a:extLst>
          </p:cNvPr>
          <p:cNvSpPr txBox="1"/>
          <p:nvPr/>
        </p:nvSpPr>
        <p:spPr>
          <a:xfrm>
            <a:off x="5638801" y="4820739"/>
            <a:ext cx="914399" cy="369332"/>
          </a:xfrm>
          <a:prstGeom prst="rect">
            <a:avLst/>
          </a:prstGeom>
          <a:noFill/>
        </p:spPr>
        <p:txBody>
          <a:bodyPr wrap="square" rtlCol="0">
            <a:spAutoFit/>
          </a:bodyPr>
          <a:lstStyle/>
          <a:p>
            <a:pPr algn="ctr"/>
            <a:r>
              <a:rPr lang="es-ES"/>
              <a:t>Medio</a:t>
            </a:r>
          </a:p>
        </p:txBody>
      </p:sp>
      <p:sp>
        <p:nvSpPr>
          <p:cNvPr id="24" name="CuadroTexto 23">
            <a:extLst>
              <a:ext uri="{FF2B5EF4-FFF2-40B4-BE49-F238E27FC236}">
                <a16:creationId xmlns:a16="http://schemas.microsoft.com/office/drawing/2014/main" id="{E426A52A-EEDE-414B-925A-4F2A3CE47F1C}"/>
              </a:ext>
            </a:extLst>
          </p:cNvPr>
          <p:cNvSpPr txBox="1"/>
          <p:nvPr/>
        </p:nvSpPr>
        <p:spPr>
          <a:xfrm>
            <a:off x="5638799" y="6139581"/>
            <a:ext cx="914399" cy="369332"/>
          </a:xfrm>
          <a:prstGeom prst="rect">
            <a:avLst/>
          </a:prstGeom>
          <a:noFill/>
        </p:spPr>
        <p:txBody>
          <a:bodyPr wrap="square" rtlCol="0">
            <a:spAutoFit/>
          </a:bodyPr>
          <a:lstStyle/>
          <a:p>
            <a:pPr algn="ctr"/>
            <a:r>
              <a:rPr lang="es-ES"/>
              <a:t>Bajo</a:t>
            </a:r>
          </a:p>
        </p:txBody>
      </p:sp>
      <p:sp>
        <p:nvSpPr>
          <p:cNvPr id="25" name="CuadroTexto 24">
            <a:extLst>
              <a:ext uri="{FF2B5EF4-FFF2-40B4-BE49-F238E27FC236}">
                <a16:creationId xmlns:a16="http://schemas.microsoft.com/office/drawing/2014/main" id="{9030C14B-D647-4992-ADE6-A8BD6418C790}"/>
              </a:ext>
            </a:extLst>
          </p:cNvPr>
          <p:cNvSpPr txBox="1"/>
          <p:nvPr/>
        </p:nvSpPr>
        <p:spPr>
          <a:xfrm>
            <a:off x="600579" y="4136950"/>
            <a:ext cx="4380411" cy="1200329"/>
          </a:xfrm>
          <a:prstGeom prst="rect">
            <a:avLst/>
          </a:prstGeom>
          <a:noFill/>
        </p:spPr>
        <p:txBody>
          <a:bodyPr wrap="square" rtlCol="0">
            <a:spAutoFit/>
          </a:bodyPr>
          <a:lstStyle/>
          <a:p>
            <a:pPr algn="r"/>
            <a:r>
              <a:rPr lang="es-ES">
                <a:solidFill>
                  <a:srgbClr val="FFC000"/>
                </a:solidFill>
              </a:rPr>
              <a:t>Usuarios de seguros (SOAT y  planes voluntarios)</a:t>
            </a:r>
          </a:p>
          <a:p>
            <a:pPr algn="r"/>
            <a:r>
              <a:rPr lang="es-ES">
                <a:solidFill>
                  <a:srgbClr val="FFC000"/>
                </a:solidFill>
              </a:rPr>
              <a:t>Aseguradores de salud</a:t>
            </a:r>
          </a:p>
          <a:p>
            <a:pPr algn="r"/>
            <a:r>
              <a:rPr lang="es-ES">
                <a:solidFill>
                  <a:srgbClr val="FFC000"/>
                </a:solidFill>
              </a:rPr>
              <a:t>Trabajadores del sector salud</a:t>
            </a:r>
          </a:p>
        </p:txBody>
      </p:sp>
      <p:sp>
        <p:nvSpPr>
          <p:cNvPr id="26" name="CuadroTexto 25">
            <a:extLst>
              <a:ext uri="{FF2B5EF4-FFF2-40B4-BE49-F238E27FC236}">
                <a16:creationId xmlns:a16="http://schemas.microsoft.com/office/drawing/2014/main" id="{4E2DD9BE-003F-434A-B41D-326351C578B4}"/>
              </a:ext>
            </a:extLst>
          </p:cNvPr>
          <p:cNvSpPr txBox="1"/>
          <p:nvPr/>
        </p:nvSpPr>
        <p:spPr>
          <a:xfrm>
            <a:off x="7200904" y="3911361"/>
            <a:ext cx="4471852" cy="1477328"/>
          </a:xfrm>
          <a:prstGeom prst="rect">
            <a:avLst/>
          </a:prstGeom>
          <a:noFill/>
        </p:spPr>
        <p:txBody>
          <a:bodyPr wrap="square" rtlCol="0">
            <a:spAutoFit/>
          </a:bodyPr>
          <a:lstStyle/>
          <a:p>
            <a:r>
              <a:rPr lang="es-ES">
                <a:solidFill>
                  <a:srgbClr val="FFC000"/>
                </a:solidFill>
              </a:rPr>
              <a:t>Afiliados y usuarios de servicios de Salud </a:t>
            </a:r>
          </a:p>
          <a:p>
            <a:r>
              <a:rPr lang="es-ES">
                <a:solidFill>
                  <a:srgbClr val="FFC000"/>
                </a:solidFill>
              </a:rPr>
              <a:t>Entidades territoriales</a:t>
            </a:r>
          </a:p>
          <a:p>
            <a:r>
              <a:rPr lang="es-ES">
                <a:solidFill>
                  <a:srgbClr val="FFC000"/>
                </a:solidFill>
              </a:rPr>
              <a:t>Instancias de Diálogo y Participación</a:t>
            </a:r>
          </a:p>
          <a:p>
            <a:r>
              <a:rPr lang="es-ES">
                <a:solidFill>
                  <a:srgbClr val="FFC000"/>
                </a:solidFill>
              </a:rPr>
              <a:t>Operadores Pila y Bancarios</a:t>
            </a:r>
          </a:p>
          <a:p>
            <a:r>
              <a:rPr lang="es-ES">
                <a:solidFill>
                  <a:srgbClr val="FFC000"/>
                </a:solidFill>
              </a:rPr>
              <a:t>Equipos de Trabajo (ADRES)</a:t>
            </a:r>
          </a:p>
        </p:txBody>
      </p:sp>
      <p:sp>
        <p:nvSpPr>
          <p:cNvPr id="27" name="CuadroTexto 26">
            <a:extLst>
              <a:ext uri="{FF2B5EF4-FFF2-40B4-BE49-F238E27FC236}">
                <a16:creationId xmlns:a16="http://schemas.microsoft.com/office/drawing/2014/main" id="{4A0D2E80-6001-4433-A142-F4165552AC0C}"/>
              </a:ext>
            </a:extLst>
          </p:cNvPr>
          <p:cNvSpPr txBox="1"/>
          <p:nvPr/>
        </p:nvSpPr>
        <p:spPr>
          <a:xfrm>
            <a:off x="709418" y="5482782"/>
            <a:ext cx="4315428" cy="646331"/>
          </a:xfrm>
          <a:prstGeom prst="rect">
            <a:avLst/>
          </a:prstGeom>
          <a:noFill/>
        </p:spPr>
        <p:txBody>
          <a:bodyPr wrap="square" rtlCol="0">
            <a:spAutoFit/>
          </a:bodyPr>
          <a:lstStyle/>
          <a:p>
            <a:pPr algn="r"/>
            <a:r>
              <a:rPr lang="es-ES">
                <a:solidFill>
                  <a:srgbClr val="6DDDE9"/>
                </a:solidFill>
              </a:rPr>
              <a:t>Gestores farmacéuticos</a:t>
            </a:r>
          </a:p>
          <a:p>
            <a:pPr algn="r"/>
            <a:r>
              <a:rPr lang="es-ES">
                <a:solidFill>
                  <a:srgbClr val="6DDDE9"/>
                </a:solidFill>
              </a:rPr>
              <a:t>Veedurías y grupos ciudadanos</a:t>
            </a:r>
          </a:p>
        </p:txBody>
      </p:sp>
      <p:sp>
        <p:nvSpPr>
          <p:cNvPr id="28" name="CuadroTexto 27">
            <a:extLst>
              <a:ext uri="{FF2B5EF4-FFF2-40B4-BE49-F238E27FC236}">
                <a16:creationId xmlns:a16="http://schemas.microsoft.com/office/drawing/2014/main" id="{116331CF-379E-4A88-971D-02C067473459}"/>
              </a:ext>
            </a:extLst>
          </p:cNvPr>
          <p:cNvSpPr txBox="1"/>
          <p:nvPr/>
        </p:nvSpPr>
        <p:spPr>
          <a:xfrm>
            <a:off x="7211009" y="5323069"/>
            <a:ext cx="4646694" cy="1200329"/>
          </a:xfrm>
          <a:prstGeom prst="rect">
            <a:avLst/>
          </a:prstGeom>
          <a:noFill/>
        </p:spPr>
        <p:txBody>
          <a:bodyPr wrap="square" rtlCol="0">
            <a:spAutoFit/>
          </a:bodyPr>
          <a:lstStyle/>
          <a:p>
            <a:r>
              <a:rPr lang="es-ES">
                <a:solidFill>
                  <a:srgbClr val="6DDDE9"/>
                </a:solidFill>
              </a:rPr>
              <a:t>Gestores farmacéuticos</a:t>
            </a:r>
          </a:p>
          <a:p>
            <a:r>
              <a:rPr lang="es-ES">
                <a:solidFill>
                  <a:srgbClr val="6DDDE9"/>
                </a:solidFill>
              </a:rPr>
              <a:t>Proveedores de tecnologías en salud</a:t>
            </a:r>
          </a:p>
          <a:p>
            <a:r>
              <a:rPr lang="es-ES">
                <a:solidFill>
                  <a:srgbClr val="6DDDE9"/>
                </a:solidFill>
              </a:rPr>
              <a:t>Trabajadores del sector salud</a:t>
            </a:r>
          </a:p>
          <a:p>
            <a:r>
              <a:rPr lang="es-ES">
                <a:solidFill>
                  <a:srgbClr val="6DDDE9"/>
                </a:solidFill>
              </a:rPr>
              <a:t>Entidades de Régimen Especial o de Excepción</a:t>
            </a:r>
          </a:p>
        </p:txBody>
      </p:sp>
    </p:spTree>
    <p:extLst>
      <p:ext uri="{BB962C8B-B14F-4D97-AF65-F5344CB8AC3E}">
        <p14:creationId xmlns:p14="http://schemas.microsoft.com/office/powerpoint/2010/main" val="428007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13C727E-04DD-2642-95D5-742FAF7932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4085" y="3783158"/>
            <a:ext cx="702635" cy="702635"/>
          </a:xfrm>
          <a:prstGeom prst="rect">
            <a:avLst/>
          </a:prstGeom>
        </p:spPr>
      </p:pic>
      <p:pic>
        <p:nvPicPr>
          <p:cNvPr id="11" name="Graphic 10">
            <a:extLst>
              <a:ext uri="{FF2B5EF4-FFF2-40B4-BE49-F238E27FC236}">
                <a16:creationId xmlns:a16="http://schemas.microsoft.com/office/drawing/2014/main" id="{3931DEB5-1248-DB43-8E13-F26EBD37BA5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380" y="1441737"/>
            <a:ext cx="531668" cy="531668"/>
          </a:xfrm>
          <a:prstGeom prst="rect">
            <a:avLst/>
          </a:prstGeom>
        </p:spPr>
      </p:pic>
      <p:pic>
        <p:nvPicPr>
          <p:cNvPr id="12" name="Graphic 11">
            <a:extLst>
              <a:ext uri="{FF2B5EF4-FFF2-40B4-BE49-F238E27FC236}">
                <a16:creationId xmlns:a16="http://schemas.microsoft.com/office/drawing/2014/main" id="{300104EB-001D-4D4F-AA5A-A280C034DC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34517" y="3769303"/>
            <a:ext cx="702635" cy="702635"/>
          </a:xfrm>
          <a:prstGeom prst="rect">
            <a:avLst/>
          </a:prstGeom>
        </p:spPr>
      </p:pic>
      <p:pic>
        <p:nvPicPr>
          <p:cNvPr id="13" name="Graphic 12">
            <a:extLst>
              <a:ext uri="{FF2B5EF4-FFF2-40B4-BE49-F238E27FC236}">
                <a16:creationId xmlns:a16="http://schemas.microsoft.com/office/drawing/2014/main" id="{9BF7C3C9-EB0F-8540-9354-F02DF8187B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239" y="3769303"/>
            <a:ext cx="702635" cy="702635"/>
          </a:xfrm>
          <a:prstGeom prst="rect">
            <a:avLst/>
          </a:prstGeom>
        </p:spPr>
      </p:pic>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95435109-190A-4C4B-BB19-41C58F05187A}"/>
              </a:ext>
            </a:extLst>
          </p:cNvPr>
          <p:cNvSpPr txBox="1"/>
          <p:nvPr/>
        </p:nvSpPr>
        <p:spPr>
          <a:xfrm>
            <a:off x="747239" y="2652040"/>
            <a:ext cx="3657599" cy="1323439"/>
          </a:xfrm>
          <a:prstGeom prst="rect">
            <a:avLst/>
          </a:prstGeom>
          <a:noFill/>
        </p:spPr>
        <p:txBody>
          <a:bodyPr wrap="square" rtlCol="0">
            <a:spAutoFit/>
          </a:bodyPr>
          <a:lstStyle/>
          <a:p>
            <a:pPr algn="ctr"/>
            <a:r>
              <a:rPr lang="es-ES" sz="4000" b="1">
                <a:solidFill>
                  <a:schemeClr val="bg1"/>
                </a:solidFill>
              </a:rPr>
              <a:t>USUARIOS INTERNOS</a:t>
            </a:r>
          </a:p>
        </p:txBody>
      </p:sp>
      <p:sp>
        <p:nvSpPr>
          <p:cNvPr id="23" name="CuadroTexto 22">
            <a:extLst>
              <a:ext uri="{FF2B5EF4-FFF2-40B4-BE49-F238E27FC236}">
                <a16:creationId xmlns:a16="http://schemas.microsoft.com/office/drawing/2014/main" id="{CEB48FDA-1B7F-48D9-AB7C-84F133849421}"/>
              </a:ext>
            </a:extLst>
          </p:cNvPr>
          <p:cNvSpPr txBox="1"/>
          <p:nvPr/>
        </p:nvSpPr>
        <p:spPr>
          <a:xfrm>
            <a:off x="4917602" y="1544044"/>
            <a:ext cx="6564235" cy="3539430"/>
          </a:xfrm>
          <a:prstGeom prst="rect">
            <a:avLst/>
          </a:prstGeom>
          <a:solidFill>
            <a:schemeClr val="bg1">
              <a:lumMod val="85000"/>
            </a:schemeClr>
          </a:solidFill>
        </p:spPr>
        <p:txBody>
          <a:bodyPr wrap="square" rtlCol="0">
            <a:spAutoFit/>
          </a:bodyPr>
          <a:lstStyle/>
          <a:p>
            <a:pPr algn="ctr"/>
            <a:r>
              <a:rPr lang="es-ES" sz="2800">
                <a:solidFill>
                  <a:srgbClr val="0070C0"/>
                </a:solidFill>
              </a:rPr>
              <a:t>El</a:t>
            </a:r>
            <a:r>
              <a:rPr lang="es-ES" sz="2800"/>
              <a:t> </a:t>
            </a:r>
            <a:r>
              <a:rPr lang="es-ES" sz="2800">
                <a:solidFill>
                  <a:schemeClr val="accent5">
                    <a:lumMod val="50000"/>
                  </a:schemeClr>
                </a:solidFill>
              </a:rPr>
              <a:t>Talento Humano </a:t>
            </a:r>
            <a:r>
              <a:rPr lang="es-ES" sz="2800">
                <a:solidFill>
                  <a:srgbClr val="0070C0"/>
                </a:solidFill>
              </a:rPr>
              <a:t>es el activo más importante para la ADRES, por ello, conocer a sus colaboradores es prioritario en el camino de </a:t>
            </a:r>
            <a:r>
              <a:rPr lang="es-ES" sz="2800">
                <a:solidFill>
                  <a:schemeClr val="accent5">
                    <a:lumMod val="50000"/>
                  </a:schemeClr>
                </a:solidFill>
              </a:rPr>
              <a:t>especializar el conocimiento </a:t>
            </a:r>
            <a:r>
              <a:rPr lang="es-ES" sz="2800">
                <a:solidFill>
                  <a:srgbClr val="0070C0"/>
                </a:solidFill>
              </a:rPr>
              <a:t>interno, </a:t>
            </a:r>
            <a:r>
              <a:rPr lang="es-ES" sz="2800">
                <a:solidFill>
                  <a:schemeClr val="accent5">
                    <a:lumMod val="50000"/>
                  </a:schemeClr>
                </a:solidFill>
              </a:rPr>
              <a:t>fortalecer las capacidades </a:t>
            </a:r>
            <a:r>
              <a:rPr lang="es-ES" sz="2800">
                <a:solidFill>
                  <a:srgbClr val="0070C0"/>
                </a:solidFill>
              </a:rPr>
              <a:t>institucionales, </a:t>
            </a:r>
            <a:r>
              <a:rPr lang="es-ES" sz="2800">
                <a:solidFill>
                  <a:schemeClr val="accent5">
                    <a:lumMod val="50000"/>
                  </a:schemeClr>
                </a:solidFill>
              </a:rPr>
              <a:t>generar innovación </a:t>
            </a:r>
            <a:r>
              <a:rPr lang="es-ES" sz="2800">
                <a:solidFill>
                  <a:srgbClr val="0070C0"/>
                </a:solidFill>
              </a:rPr>
              <a:t>y </a:t>
            </a:r>
            <a:r>
              <a:rPr lang="es-ES" sz="2800">
                <a:solidFill>
                  <a:schemeClr val="accent5">
                    <a:lumMod val="50000"/>
                  </a:schemeClr>
                </a:solidFill>
              </a:rPr>
              <a:t>mejorar la entrega de valor</a:t>
            </a:r>
            <a:r>
              <a:rPr lang="es-ES" sz="2800">
                <a:solidFill>
                  <a:srgbClr val="0070C0"/>
                </a:solidFill>
              </a:rPr>
              <a:t> al sector salud y al país.</a:t>
            </a:r>
          </a:p>
        </p:txBody>
      </p:sp>
    </p:spTree>
    <p:extLst>
      <p:ext uri="{BB962C8B-B14F-4D97-AF65-F5344CB8AC3E}">
        <p14:creationId xmlns:p14="http://schemas.microsoft.com/office/powerpoint/2010/main" val="271234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18" name="Rectángulo 17">
            <a:extLst>
              <a:ext uri="{FF2B5EF4-FFF2-40B4-BE49-F238E27FC236}">
                <a16:creationId xmlns:a16="http://schemas.microsoft.com/office/drawing/2014/main" id="{2A3744AE-EA54-413C-A8F2-2AA595596FB6}"/>
              </a:ext>
            </a:extLst>
          </p:cNvPr>
          <p:cNvSpPr/>
          <p:nvPr/>
        </p:nvSpPr>
        <p:spPr>
          <a:xfrm>
            <a:off x="241671" y="1602269"/>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Nivel Directivo</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19" name="CuadroTexto 18">
            <a:extLst>
              <a:ext uri="{FF2B5EF4-FFF2-40B4-BE49-F238E27FC236}">
                <a16:creationId xmlns:a16="http://schemas.microsoft.com/office/drawing/2014/main" id="{29BE6439-6F57-44DB-A293-068AB949189B}"/>
              </a:ext>
            </a:extLst>
          </p:cNvPr>
          <p:cNvSpPr txBox="1"/>
          <p:nvPr/>
        </p:nvSpPr>
        <p:spPr>
          <a:xfrm>
            <a:off x="0" y="6504414"/>
            <a:ext cx="7776755" cy="246221"/>
          </a:xfrm>
          <a:prstGeom prst="rect">
            <a:avLst/>
          </a:prstGeom>
          <a:noFill/>
        </p:spPr>
        <p:txBody>
          <a:bodyPr wrap="square" rtlCol="0">
            <a:spAutoFit/>
          </a:bodyPr>
          <a:lstStyle/>
          <a:p>
            <a:r>
              <a:rPr lang="es-ES" sz="1000"/>
              <a:t>Fuente: Dirección Administrativa y Financiera: Grupo de Gestión del Talento Humano y grupo de Contratación</a:t>
            </a:r>
          </a:p>
        </p:txBody>
      </p:sp>
      <p:sp>
        <p:nvSpPr>
          <p:cNvPr id="20" name="Rectángulo 19">
            <a:extLst>
              <a:ext uri="{FF2B5EF4-FFF2-40B4-BE49-F238E27FC236}">
                <a16:creationId xmlns:a16="http://schemas.microsoft.com/office/drawing/2014/main" id="{D9A397D9-5F36-4F53-A05A-50FB699B7F87}"/>
              </a:ext>
            </a:extLst>
          </p:cNvPr>
          <p:cNvSpPr/>
          <p:nvPr/>
        </p:nvSpPr>
        <p:spPr>
          <a:xfrm>
            <a:off x="6096000" y="1620053"/>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Instancias de decisión</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21" name="CuadroTexto 20">
            <a:extLst>
              <a:ext uri="{FF2B5EF4-FFF2-40B4-BE49-F238E27FC236}">
                <a16:creationId xmlns:a16="http://schemas.microsoft.com/office/drawing/2014/main" id="{D32491B3-CAA7-4F39-BADC-5B1D6FD93EF3}"/>
              </a:ext>
            </a:extLst>
          </p:cNvPr>
          <p:cNvSpPr txBox="1"/>
          <p:nvPr/>
        </p:nvSpPr>
        <p:spPr>
          <a:xfrm>
            <a:off x="418011" y="2894539"/>
            <a:ext cx="5677989" cy="144655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s-ES" sz="2400">
                <a:solidFill>
                  <a:schemeClr val="accent5">
                    <a:lumMod val="50000"/>
                  </a:schemeClr>
                </a:solidFill>
              </a:rPr>
              <a:t>Dirección General</a:t>
            </a:r>
            <a:endParaRPr lang="es-ES" sz="2400">
              <a:solidFill>
                <a:schemeClr val="accent5">
                  <a:lumMod val="50000"/>
                </a:schemeClr>
              </a:solidFill>
              <a:cs typeface="Arial"/>
            </a:endParaRPr>
          </a:p>
          <a:p>
            <a:pPr marL="285750" indent="-285750">
              <a:buFont typeface="Wingdings" panose="05000000000000000000" pitchFamily="2" charset="2"/>
              <a:buChar char="Ø"/>
            </a:pPr>
            <a:r>
              <a:rPr lang="es-ES" sz="2400">
                <a:solidFill>
                  <a:schemeClr val="accent5">
                    <a:lumMod val="50000"/>
                  </a:schemeClr>
                </a:solidFill>
              </a:rPr>
              <a:t>Directores Técnicos  y Subdirectores </a:t>
            </a:r>
            <a:r>
              <a:rPr lang="es-ES" sz="1600">
                <a:solidFill>
                  <a:schemeClr val="accent5">
                    <a:lumMod val="50000"/>
                  </a:schemeClr>
                </a:solidFill>
              </a:rPr>
              <a:t>(5 Directores, 2 subdirectores)</a:t>
            </a:r>
            <a:endParaRPr lang="es-ES" sz="1600">
              <a:solidFill>
                <a:schemeClr val="accent5">
                  <a:lumMod val="50000"/>
                </a:schemeClr>
              </a:solidFill>
              <a:cs typeface="Calibri"/>
            </a:endParaRPr>
          </a:p>
          <a:p>
            <a:pPr marL="285750" indent="-285750">
              <a:buFont typeface="Wingdings" panose="05000000000000000000" pitchFamily="2" charset="2"/>
              <a:buChar char="Ø"/>
            </a:pPr>
            <a:r>
              <a:rPr lang="es-ES" sz="2400">
                <a:solidFill>
                  <a:schemeClr val="accent5">
                    <a:lumMod val="50000"/>
                  </a:schemeClr>
                </a:solidFill>
              </a:rPr>
              <a:t>Jefes de Oficina </a:t>
            </a:r>
            <a:r>
              <a:rPr lang="es-ES" sz="1600">
                <a:solidFill>
                  <a:schemeClr val="accent5">
                    <a:lumMod val="50000"/>
                  </a:schemeClr>
                </a:solidFill>
              </a:rPr>
              <a:t>(3 jefes)</a:t>
            </a:r>
            <a:endParaRPr lang="es-ES" sz="1600">
              <a:solidFill>
                <a:schemeClr val="accent5">
                  <a:lumMod val="50000"/>
                </a:schemeClr>
              </a:solidFill>
              <a:cs typeface="Arial"/>
            </a:endParaRPr>
          </a:p>
        </p:txBody>
      </p:sp>
      <p:sp>
        <p:nvSpPr>
          <p:cNvPr id="22" name="CuadroTexto 21">
            <a:extLst>
              <a:ext uri="{FF2B5EF4-FFF2-40B4-BE49-F238E27FC236}">
                <a16:creationId xmlns:a16="http://schemas.microsoft.com/office/drawing/2014/main" id="{9B298BA0-F944-43A3-B03C-E5275FA4A8CC}"/>
              </a:ext>
            </a:extLst>
          </p:cNvPr>
          <p:cNvSpPr txBox="1"/>
          <p:nvPr/>
        </p:nvSpPr>
        <p:spPr>
          <a:xfrm>
            <a:off x="6061166" y="2652624"/>
            <a:ext cx="5712823" cy="2862322"/>
          </a:xfrm>
          <a:prstGeom prst="rect">
            <a:avLst/>
          </a:prstGeom>
          <a:noFill/>
        </p:spPr>
        <p:txBody>
          <a:bodyPr wrap="square" rtlCol="0">
            <a:spAutoFit/>
          </a:bodyPr>
          <a:lstStyle/>
          <a:p>
            <a:pPr marL="285750" indent="-285750">
              <a:buFont typeface="Wingdings" panose="05000000000000000000" pitchFamily="2" charset="2"/>
              <a:buChar char="Ø"/>
            </a:pPr>
            <a:r>
              <a:rPr lang="es-ES">
                <a:solidFill>
                  <a:schemeClr val="accent5">
                    <a:lumMod val="50000"/>
                  </a:schemeClr>
                </a:solidFill>
              </a:rPr>
              <a:t>Junta Directiva (Con representación de MSPS, Ministerio de Hacienda y Crédito Público, Departamento Nacional de Planeación -DNP y entidades territoriales)</a:t>
            </a:r>
          </a:p>
          <a:p>
            <a:pPr marL="285750" indent="-285750">
              <a:buFont typeface="Wingdings" panose="05000000000000000000" pitchFamily="2" charset="2"/>
              <a:buChar char="Ø"/>
            </a:pPr>
            <a:r>
              <a:rPr lang="es-ES">
                <a:solidFill>
                  <a:schemeClr val="accent5">
                    <a:lumMod val="50000"/>
                  </a:schemeClr>
                </a:solidFill>
              </a:rPr>
              <a:t>Comité Institucional de Coordinación de Control Interno.</a:t>
            </a:r>
          </a:p>
          <a:p>
            <a:pPr marL="285750" indent="-285750">
              <a:buFont typeface="Wingdings" panose="05000000000000000000" pitchFamily="2" charset="2"/>
              <a:buChar char="Ø"/>
            </a:pPr>
            <a:r>
              <a:rPr lang="es-ES">
                <a:solidFill>
                  <a:schemeClr val="accent5">
                    <a:lumMod val="50000"/>
                  </a:schemeClr>
                </a:solidFill>
              </a:rPr>
              <a:t>Comité Institucional de Gestión y Desempeño.</a:t>
            </a:r>
          </a:p>
          <a:p>
            <a:pPr marL="285750" indent="-285750">
              <a:buFont typeface="Wingdings" panose="05000000000000000000" pitchFamily="2" charset="2"/>
              <a:buChar char="Ø"/>
            </a:pPr>
            <a:r>
              <a:rPr lang="es-ES">
                <a:solidFill>
                  <a:schemeClr val="accent5">
                    <a:lumMod val="50000"/>
                  </a:schemeClr>
                </a:solidFill>
              </a:rPr>
              <a:t>Comité de Contratación</a:t>
            </a:r>
          </a:p>
          <a:p>
            <a:pPr marL="285750" indent="-285750">
              <a:buFont typeface="Wingdings" panose="05000000000000000000" pitchFamily="2" charset="2"/>
              <a:buChar char="Ø"/>
            </a:pPr>
            <a:r>
              <a:rPr lang="es-ES">
                <a:solidFill>
                  <a:schemeClr val="accent5">
                    <a:lumMod val="50000"/>
                  </a:schemeClr>
                </a:solidFill>
              </a:rPr>
              <a:t>Comité de Conciliación</a:t>
            </a:r>
          </a:p>
          <a:p>
            <a:pPr marL="285750" indent="-285750">
              <a:buFont typeface="Wingdings" panose="05000000000000000000" pitchFamily="2" charset="2"/>
              <a:buChar char="Ø"/>
            </a:pPr>
            <a:r>
              <a:rPr lang="es-ES">
                <a:solidFill>
                  <a:schemeClr val="accent5">
                    <a:lumMod val="50000"/>
                  </a:schemeClr>
                </a:solidFill>
              </a:rPr>
              <a:t>Comité Técnico de Sostenibilidad Contable</a:t>
            </a:r>
          </a:p>
          <a:p>
            <a:pPr marL="285750" indent="-285750">
              <a:buFont typeface="Wingdings" panose="05000000000000000000" pitchFamily="2" charset="2"/>
              <a:buChar char="Ø"/>
            </a:pPr>
            <a:r>
              <a:rPr lang="es-ES">
                <a:solidFill>
                  <a:schemeClr val="accent5">
                    <a:lumMod val="50000"/>
                  </a:schemeClr>
                </a:solidFill>
              </a:rPr>
              <a:t>Comité de Gestión de Cartera</a:t>
            </a:r>
          </a:p>
        </p:txBody>
      </p:sp>
    </p:spTree>
    <p:extLst>
      <p:ext uri="{BB962C8B-B14F-4D97-AF65-F5344CB8AC3E}">
        <p14:creationId xmlns:p14="http://schemas.microsoft.com/office/powerpoint/2010/main" val="52541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39" name="CuadroTexto 38">
            <a:extLst>
              <a:ext uri="{FF2B5EF4-FFF2-40B4-BE49-F238E27FC236}">
                <a16:creationId xmlns:a16="http://schemas.microsoft.com/office/drawing/2014/main" id="{6CB2E6E7-F82E-4459-9369-87A00089D4C7}"/>
              </a:ext>
            </a:extLst>
          </p:cNvPr>
          <p:cNvSpPr txBox="1"/>
          <p:nvPr/>
        </p:nvSpPr>
        <p:spPr>
          <a:xfrm>
            <a:off x="7276073" y="4171647"/>
            <a:ext cx="795131" cy="523220"/>
          </a:xfrm>
          <a:prstGeom prst="rect">
            <a:avLst/>
          </a:prstGeom>
          <a:noFill/>
        </p:spPr>
        <p:txBody>
          <a:bodyPr wrap="square" rtlCol="0">
            <a:spAutoFit/>
          </a:bodyPr>
          <a:lstStyle/>
          <a:p>
            <a:r>
              <a:rPr lang="es-CO" sz="2800">
                <a:solidFill>
                  <a:schemeClr val="bg1"/>
                </a:solidFill>
                <a:latin typeface="Bahnschrift SemiBold" panose="020B0502040204020203" pitchFamily="34" charset="0"/>
              </a:rPr>
              <a:t>194</a:t>
            </a:r>
          </a:p>
        </p:txBody>
      </p:sp>
      <p:sp>
        <p:nvSpPr>
          <p:cNvPr id="40" name="CuadroTexto 39">
            <a:extLst>
              <a:ext uri="{FF2B5EF4-FFF2-40B4-BE49-F238E27FC236}">
                <a16:creationId xmlns:a16="http://schemas.microsoft.com/office/drawing/2014/main" id="{985E4534-3A55-49E8-8234-79529BDC5D19}"/>
              </a:ext>
            </a:extLst>
          </p:cNvPr>
          <p:cNvSpPr txBox="1"/>
          <p:nvPr/>
        </p:nvSpPr>
        <p:spPr>
          <a:xfrm>
            <a:off x="4427099" y="4156752"/>
            <a:ext cx="795131" cy="523220"/>
          </a:xfrm>
          <a:prstGeom prst="rect">
            <a:avLst/>
          </a:prstGeom>
          <a:noFill/>
        </p:spPr>
        <p:txBody>
          <a:bodyPr wrap="square" rtlCol="0">
            <a:spAutoFit/>
          </a:bodyPr>
          <a:lstStyle/>
          <a:p>
            <a:r>
              <a:rPr lang="es-CO" sz="2800">
                <a:solidFill>
                  <a:schemeClr val="bg1"/>
                </a:solidFill>
                <a:latin typeface="Bahnschrift SemiBold" panose="020B0502040204020203" pitchFamily="34" charset="0"/>
              </a:rPr>
              <a:t>175</a:t>
            </a:r>
          </a:p>
        </p:txBody>
      </p:sp>
      <p:graphicFrame>
        <p:nvGraphicFramePr>
          <p:cNvPr id="42" name="Gráfico 41">
            <a:extLst>
              <a:ext uri="{FF2B5EF4-FFF2-40B4-BE49-F238E27FC236}">
                <a16:creationId xmlns:a16="http://schemas.microsoft.com/office/drawing/2014/main" id="{40111720-D681-422D-B52F-167C8482573F}"/>
              </a:ext>
            </a:extLst>
          </p:cNvPr>
          <p:cNvGraphicFramePr/>
          <p:nvPr>
            <p:extLst>
              <p:ext uri="{D42A27DB-BD31-4B8C-83A1-F6EECF244321}">
                <p14:modId xmlns:p14="http://schemas.microsoft.com/office/powerpoint/2010/main" val="2102326615"/>
              </p:ext>
            </p:extLst>
          </p:nvPr>
        </p:nvGraphicFramePr>
        <p:xfrm>
          <a:off x="8806522" y="2489693"/>
          <a:ext cx="3226290" cy="3305323"/>
        </p:xfrm>
        <a:graphic>
          <a:graphicData uri="http://schemas.openxmlformats.org/drawingml/2006/chart">
            <c:chart xmlns:c="http://schemas.openxmlformats.org/drawingml/2006/chart" xmlns:r="http://schemas.openxmlformats.org/officeDocument/2006/relationships" r:id="rId4"/>
          </a:graphicData>
        </a:graphic>
      </p:graphicFrame>
      <p:pic>
        <p:nvPicPr>
          <p:cNvPr id="43" name="Gráfico 42" descr="Perfil de mujer">
            <a:extLst>
              <a:ext uri="{FF2B5EF4-FFF2-40B4-BE49-F238E27FC236}">
                <a16:creationId xmlns:a16="http://schemas.microsoft.com/office/drawing/2014/main" id="{801691F7-6956-4143-B635-1C90226C83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8126" y="3124469"/>
            <a:ext cx="914400" cy="914400"/>
          </a:xfrm>
          <a:prstGeom prst="rect">
            <a:avLst/>
          </a:prstGeom>
        </p:spPr>
      </p:pic>
      <p:sp>
        <p:nvSpPr>
          <p:cNvPr id="44" name="CuadroTexto 43">
            <a:extLst>
              <a:ext uri="{FF2B5EF4-FFF2-40B4-BE49-F238E27FC236}">
                <a16:creationId xmlns:a16="http://schemas.microsoft.com/office/drawing/2014/main" id="{84B396AF-A59C-46E9-98EA-C63ABFB76D04}"/>
              </a:ext>
            </a:extLst>
          </p:cNvPr>
          <p:cNvSpPr txBox="1"/>
          <p:nvPr/>
        </p:nvSpPr>
        <p:spPr>
          <a:xfrm>
            <a:off x="10530797" y="4538575"/>
            <a:ext cx="995584" cy="461665"/>
          </a:xfrm>
          <a:prstGeom prst="rect">
            <a:avLst/>
          </a:prstGeom>
          <a:noFill/>
        </p:spPr>
        <p:txBody>
          <a:bodyPr wrap="square" lIns="91440" tIns="45720" rIns="91440" bIns="45720" rtlCol="0" anchor="t">
            <a:spAutoFit/>
          </a:bodyPr>
          <a:lstStyle/>
          <a:p>
            <a:r>
              <a:rPr lang="es-CO" sz="2400" b="1">
                <a:solidFill>
                  <a:srgbClr val="6DDDE9"/>
                </a:solidFill>
              </a:rPr>
              <a:t>103</a:t>
            </a:r>
            <a:endParaRPr lang="es-CO" sz="2400" b="1">
              <a:solidFill>
                <a:srgbClr val="6DDDE9"/>
              </a:solidFill>
              <a:cs typeface="Arial"/>
            </a:endParaRPr>
          </a:p>
        </p:txBody>
      </p:sp>
      <p:sp>
        <p:nvSpPr>
          <p:cNvPr id="45" name="CuadroTexto 44">
            <a:extLst>
              <a:ext uri="{FF2B5EF4-FFF2-40B4-BE49-F238E27FC236}">
                <a16:creationId xmlns:a16="http://schemas.microsoft.com/office/drawing/2014/main" id="{06BC8638-D34D-4C3E-A424-EA58F9C34F94}"/>
              </a:ext>
            </a:extLst>
          </p:cNvPr>
          <p:cNvSpPr txBox="1"/>
          <p:nvPr/>
        </p:nvSpPr>
        <p:spPr>
          <a:xfrm>
            <a:off x="9402088" y="4544285"/>
            <a:ext cx="818102" cy="461665"/>
          </a:xfrm>
          <a:prstGeom prst="rect">
            <a:avLst/>
          </a:prstGeom>
          <a:noFill/>
        </p:spPr>
        <p:txBody>
          <a:bodyPr wrap="square" lIns="91440" tIns="45720" rIns="91440" bIns="45720" rtlCol="0" anchor="t">
            <a:spAutoFit/>
          </a:bodyPr>
          <a:lstStyle/>
          <a:p>
            <a:r>
              <a:rPr lang="es-CO" sz="2400" b="1">
                <a:solidFill>
                  <a:srgbClr val="002060"/>
                </a:solidFill>
              </a:rPr>
              <a:t>102</a:t>
            </a:r>
          </a:p>
        </p:txBody>
      </p:sp>
      <p:sp>
        <p:nvSpPr>
          <p:cNvPr id="53" name="Rectángulo 52">
            <a:extLst>
              <a:ext uri="{FF2B5EF4-FFF2-40B4-BE49-F238E27FC236}">
                <a16:creationId xmlns:a16="http://schemas.microsoft.com/office/drawing/2014/main" id="{65B0BA36-218B-4158-8529-F3839F578A8C}"/>
              </a:ext>
            </a:extLst>
          </p:cNvPr>
          <p:cNvSpPr/>
          <p:nvPr/>
        </p:nvSpPr>
        <p:spPr>
          <a:xfrm>
            <a:off x="3707683" y="1158132"/>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Talento Humano en Adres</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54" name="CuadroTexto 53">
            <a:extLst>
              <a:ext uri="{FF2B5EF4-FFF2-40B4-BE49-F238E27FC236}">
                <a16:creationId xmlns:a16="http://schemas.microsoft.com/office/drawing/2014/main" id="{EEB6C4D9-43DA-4086-B29A-069A6269FA63}"/>
              </a:ext>
            </a:extLst>
          </p:cNvPr>
          <p:cNvSpPr txBox="1"/>
          <p:nvPr/>
        </p:nvSpPr>
        <p:spPr>
          <a:xfrm>
            <a:off x="0" y="6504414"/>
            <a:ext cx="7776755" cy="246221"/>
          </a:xfrm>
          <a:prstGeom prst="rect">
            <a:avLst/>
          </a:prstGeom>
          <a:noFill/>
        </p:spPr>
        <p:txBody>
          <a:bodyPr wrap="square" lIns="91440" tIns="45720" rIns="91440" bIns="45720" rtlCol="0" anchor="t">
            <a:spAutoFit/>
          </a:bodyPr>
          <a:lstStyle/>
          <a:p>
            <a:r>
              <a:rPr lang="es-ES" sz="1000"/>
              <a:t>Fuente: Dirección Administrativa y Financiera septiembre 3  y 10 de 2021</a:t>
            </a:r>
          </a:p>
        </p:txBody>
      </p:sp>
      <p:grpSp>
        <p:nvGrpSpPr>
          <p:cNvPr id="2" name="Grupo 1">
            <a:extLst>
              <a:ext uri="{FF2B5EF4-FFF2-40B4-BE49-F238E27FC236}">
                <a16:creationId xmlns:a16="http://schemas.microsoft.com/office/drawing/2014/main" id="{47C07ACC-8F35-478F-AC6D-FF3FF51DE61F}"/>
              </a:ext>
            </a:extLst>
          </p:cNvPr>
          <p:cNvGrpSpPr/>
          <p:nvPr/>
        </p:nvGrpSpPr>
        <p:grpSpPr>
          <a:xfrm>
            <a:off x="413025" y="2290819"/>
            <a:ext cx="3882739" cy="3498985"/>
            <a:chOff x="240933" y="2270719"/>
            <a:chExt cx="3882739" cy="3498985"/>
          </a:xfrm>
        </p:grpSpPr>
        <p:graphicFrame>
          <p:nvGraphicFramePr>
            <p:cNvPr id="56" name="Gráfico 55">
              <a:extLst>
                <a:ext uri="{FF2B5EF4-FFF2-40B4-BE49-F238E27FC236}">
                  <a16:creationId xmlns:a16="http://schemas.microsoft.com/office/drawing/2014/main" id="{B7482346-33E0-41AC-B4B7-A96D5B1D4FF0}"/>
                </a:ext>
              </a:extLst>
            </p:cNvPr>
            <p:cNvGraphicFramePr>
              <a:graphicFrameLocks/>
            </p:cNvGraphicFramePr>
            <p:nvPr>
              <p:extLst>
                <p:ext uri="{D42A27DB-BD31-4B8C-83A1-F6EECF244321}">
                  <p14:modId xmlns:p14="http://schemas.microsoft.com/office/powerpoint/2010/main" val="2420132840"/>
                </p:ext>
              </p:extLst>
            </p:nvPr>
          </p:nvGraphicFramePr>
          <p:xfrm>
            <a:off x="240933" y="2270719"/>
            <a:ext cx="3882739" cy="3498985"/>
          </p:xfrm>
          <a:graphic>
            <a:graphicData uri="http://schemas.openxmlformats.org/drawingml/2006/chart">
              <c:chart xmlns:c="http://schemas.openxmlformats.org/drawingml/2006/chart" xmlns:r="http://schemas.openxmlformats.org/officeDocument/2006/relationships" r:id="rId7"/>
            </a:graphicData>
          </a:graphic>
        </p:graphicFrame>
        <p:pic>
          <p:nvPicPr>
            <p:cNvPr id="57" name="Gráfico 56" descr="Perfil de mujer">
              <a:extLst>
                <a:ext uri="{FF2B5EF4-FFF2-40B4-BE49-F238E27FC236}">
                  <a16:creationId xmlns:a16="http://schemas.microsoft.com/office/drawing/2014/main" id="{A5B760B4-A173-4491-9CE7-141033BF9A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7367" y="2850497"/>
              <a:ext cx="914400" cy="914400"/>
            </a:xfrm>
            <a:prstGeom prst="rect">
              <a:avLst/>
            </a:prstGeom>
          </p:spPr>
        </p:pic>
        <p:pic>
          <p:nvPicPr>
            <p:cNvPr id="47" name="Gráfico 5" descr="Perfil de hombre">
              <a:extLst>
                <a:ext uri="{FF2B5EF4-FFF2-40B4-BE49-F238E27FC236}">
                  <a16:creationId xmlns:a16="http://schemas.microsoft.com/office/drawing/2014/main" id="{3E62A8E3-CEFE-42E2-9435-2691DCEDEAB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7653" y="2831041"/>
              <a:ext cx="914400" cy="961454"/>
            </a:xfrm>
            <a:prstGeom prst="rect">
              <a:avLst/>
            </a:prstGeom>
          </p:spPr>
        </p:pic>
        <p:sp>
          <p:nvSpPr>
            <p:cNvPr id="49" name="CuadroTexto 48">
              <a:extLst>
                <a:ext uri="{FF2B5EF4-FFF2-40B4-BE49-F238E27FC236}">
                  <a16:creationId xmlns:a16="http://schemas.microsoft.com/office/drawing/2014/main" id="{579CE0CC-9B15-435C-9554-61484191822A}"/>
                </a:ext>
              </a:extLst>
            </p:cNvPr>
            <p:cNvSpPr txBox="1"/>
            <p:nvPr/>
          </p:nvSpPr>
          <p:spPr>
            <a:xfrm>
              <a:off x="2352175" y="3608501"/>
              <a:ext cx="741584" cy="461665"/>
            </a:xfrm>
            <a:prstGeom prst="rect">
              <a:avLst/>
            </a:prstGeom>
            <a:noFill/>
          </p:spPr>
          <p:txBody>
            <a:bodyPr wrap="square" rtlCol="0">
              <a:spAutoFit/>
            </a:bodyPr>
            <a:lstStyle/>
            <a:p>
              <a:r>
                <a:rPr lang="es-CO" sz="2400" b="1">
                  <a:solidFill>
                    <a:srgbClr val="6DDDE9"/>
                  </a:solidFill>
                </a:rPr>
                <a:t>247</a:t>
              </a:r>
            </a:p>
          </p:txBody>
        </p:sp>
        <p:sp>
          <p:nvSpPr>
            <p:cNvPr id="50" name="CuadroTexto 49">
              <a:extLst>
                <a:ext uri="{FF2B5EF4-FFF2-40B4-BE49-F238E27FC236}">
                  <a16:creationId xmlns:a16="http://schemas.microsoft.com/office/drawing/2014/main" id="{2FD853E3-85EC-4A00-800A-3C233BDD3E96}"/>
                </a:ext>
              </a:extLst>
            </p:cNvPr>
            <p:cNvSpPr txBox="1"/>
            <p:nvPr/>
          </p:nvSpPr>
          <p:spPr>
            <a:xfrm>
              <a:off x="1333231" y="3594118"/>
              <a:ext cx="775974" cy="461665"/>
            </a:xfrm>
            <a:prstGeom prst="rect">
              <a:avLst/>
            </a:prstGeom>
            <a:noFill/>
          </p:spPr>
          <p:txBody>
            <a:bodyPr wrap="square" rtlCol="0">
              <a:spAutoFit/>
            </a:bodyPr>
            <a:lstStyle/>
            <a:p>
              <a:r>
                <a:rPr lang="es-CO" sz="2400" b="1">
                  <a:solidFill>
                    <a:srgbClr val="002060"/>
                  </a:solidFill>
                </a:rPr>
                <a:t>117</a:t>
              </a:r>
            </a:p>
          </p:txBody>
        </p:sp>
      </p:grpSp>
      <p:pic>
        <p:nvPicPr>
          <p:cNvPr id="6" name="Gráfico 5" descr="Perfil de hombre">
            <a:extLst>
              <a:ext uri="{FF2B5EF4-FFF2-40B4-BE49-F238E27FC236}">
                <a16:creationId xmlns:a16="http://schemas.microsoft.com/office/drawing/2014/main" id="{7F1C4FD1-9DE6-4417-B2B4-EB86CE9699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9054" y="3026632"/>
            <a:ext cx="914400" cy="961454"/>
          </a:xfrm>
          <a:prstGeom prst="rect">
            <a:avLst/>
          </a:prstGeom>
        </p:spPr>
      </p:pic>
      <p:pic>
        <p:nvPicPr>
          <p:cNvPr id="8" name="Imagen 8" descr="Gráfico, Gráfico de proyección solar&#10;&#10;Descripción generada automáticamente">
            <a:extLst>
              <a:ext uri="{FF2B5EF4-FFF2-40B4-BE49-F238E27FC236}">
                <a16:creationId xmlns:a16="http://schemas.microsoft.com/office/drawing/2014/main" id="{8B884563-BDC1-4AFA-8089-C4B014318F15}"/>
              </a:ext>
            </a:extLst>
          </p:cNvPr>
          <p:cNvPicPr>
            <a:picLocks noChangeAspect="1"/>
          </p:cNvPicPr>
          <p:nvPr/>
        </p:nvPicPr>
        <p:blipFill>
          <a:blip r:embed="rId10"/>
          <a:stretch>
            <a:fillRect/>
          </a:stretch>
        </p:blipFill>
        <p:spPr>
          <a:xfrm>
            <a:off x="4043219" y="1995425"/>
            <a:ext cx="4867563" cy="4194878"/>
          </a:xfrm>
          <a:prstGeom prst="rect">
            <a:avLst/>
          </a:prstGeom>
        </p:spPr>
      </p:pic>
      <p:sp>
        <p:nvSpPr>
          <p:cNvPr id="52" name="CuadroTexto 51">
            <a:extLst>
              <a:ext uri="{FF2B5EF4-FFF2-40B4-BE49-F238E27FC236}">
                <a16:creationId xmlns:a16="http://schemas.microsoft.com/office/drawing/2014/main" id="{B867DEE0-0976-41EC-85F5-3A81BAADBD63}"/>
              </a:ext>
            </a:extLst>
          </p:cNvPr>
          <p:cNvSpPr txBox="1"/>
          <p:nvPr/>
        </p:nvSpPr>
        <p:spPr>
          <a:xfrm>
            <a:off x="2261816" y="1852468"/>
            <a:ext cx="2611961" cy="523220"/>
          </a:xfrm>
          <a:prstGeom prst="rect">
            <a:avLst/>
          </a:prstGeom>
          <a:noFill/>
        </p:spPr>
        <p:txBody>
          <a:bodyPr wrap="square" rtlCol="0">
            <a:spAutoFit/>
          </a:bodyPr>
          <a:lstStyle/>
          <a:p>
            <a:r>
              <a:rPr lang="es-CO" sz="2800" b="1">
                <a:solidFill>
                  <a:schemeClr val="accent5">
                    <a:lumMod val="75000"/>
                  </a:schemeClr>
                </a:solidFill>
                <a:latin typeface="Biome" panose="020B0502040204020203" pitchFamily="34" charset="0"/>
                <a:cs typeface="Biome" panose="020B0502040204020203" pitchFamily="34" charset="0"/>
              </a:rPr>
              <a:t>Contratistas </a:t>
            </a:r>
          </a:p>
        </p:txBody>
      </p:sp>
      <p:sp>
        <p:nvSpPr>
          <p:cNvPr id="51" name="CuadroTexto 50">
            <a:extLst>
              <a:ext uri="{FF2B5EF4-FFF2-40B4-BE49-F238E27FC236}">
                <a16:creationId xmlns:a16="http://schemas.microsoft.com/office/drawing/2014/main" id="{804DBA1B-ABDC-4D98-AD37-B4B0E46C0E00}"/>
              </a:ext>
            </a:extLst>
          </p:cNvPr>
          <p:cNvSpPr txBox="1"/>
          <p:nvPr/>
        </p:nvSpPr>
        <p:spPr>
          <a:xfrm>
            <a:off x="8049476" y="1973371"/>
            <a:ext cx="2828805" cy="523220"/>
          </a:xfrm>
          <a:prstGeom prst="rect">
            <a:avLst/>
          </a:prstGeom>
          <a:noFill/>
        </p:spPr>
        <p:txBody>
          <a:bodyPr wrap="square" rtlCol="0">
            <a:spAutoFit/>
          </a:bodyPr>
          <a:lstStyle/>
          <a:p>
            <a:r>
              <a:rPr lang="es-CO" sz="2800" b="1">
                <a:solidFill>
                  <a:schemeClr val="accent6">
                    <a:lumMod val="75000"/>
                  </a:schemeClr>
                </a:solidFill>
                <a:latin typeface="Biome" panose="020B0502040204020203" pitchFamily="34" charset="0"/>
                <a:cs typeface="Biome" panose="020B0502040204020203" pitchFamily="34" charset="0"/>
              </a:rPr>
              <a:t>Funcionarios</a:t>
            </a:r>
          </a:p>
        </p:txBody>
      </p:sp>
      <p:sp>
        <p:nvSpPr>
          <p:cNvPr id="41" name="CuadroTexto 40">
            <a:extLst>
              <a:ext uri="{FF2B5EF4-FFF2-40B4-BE49-F238E27FC236}">
                <a16:creationId xmlns:a16="http://schemas.microsoft.com/office/drawing/2014/main" id="{7706D802-DF8E-4A4B-83A8-731DFB8B00D4}"/>
              </a:ext>
            </a:extLst>
          </p:cNvPr>
          <p:cNvSpPr txBox="1"/>
          <p:nvPr/>
        </p:nvSpPr>
        <p:spPr>
          <a:xfrm>
            <a:off x="5679963" y="3712335"/>
            <a:ext cx="1273603" cy="707886"/>
          </a:xfrm>
          <a:prstGeom prst="rect">
            <a:avLst/>
          </a:prstGeom>
          <a:noFill/>
        </p:spPr>
        <p:txBody>
          <a:bodyPr wrap="square" lIns="91440" tIns="45720" rIns="91440" bIns="45720" rtlCol="0" anchor="t">
            <a:spAutoFit/>
          </a:bodyPr>
          <a:lstStyle/>
          <a:p>
            <a:r>
              <a:rPr lang="es-CO" sz="4000" dirty="0">
                <a:solidFill>
                  <a:srgbClr val="1AAE96"/>
                </a:solidFill>
                <a:latin typeface="Arial Black"/>
              </a:rPr>
              <a:t>569</a:t>
            </a:r>
            <a:endParaRPr lang="es-CO" sz="4000" dirty="0">
              <a:solidFill>
                <a:srgbClr val="1AAE96"/>
              </a:solidFill>
              <a:latin typeface="Arial Black" panose="020B0A04020102020204" pitchFamily="34" charset="0"/>
            </a:endParaRPr>
          </a:p>
        </p:txBody>
      </p:sp>
      <p:sp>
        <p:nvSpPr>
          <p:cNvPr id="46" name="CuadroTexto 1">
            <a:extLst>
              <a:ext uri="{FF2B5EF4-FFF2-40B4-BE49-F238E27FC236}">
                <a16:creationId xmlns:a16="http://schemas.microsoft.com/office/drawing/2014/main" id="{636BD078-AAAE-475A-9F37-BB0CB5A9C261}"/>
              </a:ext>
            </a:extLst>
          </p:cNvPr>
          <p:cNvSpPr txBox="1"/>
          <p:nvPr/>
        </p:nvSpPr>
        <p:spPr>
          <a:xfrm>
            <a:off x="4570121" y="4069637"/>
            <a:ext cx="741584" cy="46166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400" b="1">
                <a:solidFill>
                  <a:schemeClr val="bg1"/>
                </a:solidFill>
              </a:rPr>
              <a:t>364</a:t>
            </a:r>
            <a:endParaRPr lang="es-CO" sz="2400" b="1">
              <a:solidFill>
                <a:schemeClr val="bg1"/>
              </a:solidFill>
              <a:cs typeface="Arial"/>
            </a:endParaRPr>
          </a:p>
        </p:txBody>
      </p:sp>
      <p:sp>
        <p:nvSpPr>
          <p:cNvPr id="48" name="CuadroTexto 1">
            <a:extLst>
              <a:ext uri="{FF2B5EF4-FFF2-40B4-BE49-F238E27FC236}">
                <a16:creationId xmlns:a16="http://schemas.microsoft.com/office/drawing/2014/main" id="{DE40F4FC-0261-4DD3-AA26-56D588B9A0EB}"/>
              </a:ext>
            </a:extLst>
          </p:cNvPr>
          <p:cNvSpPr txBox="1"/>
          <p:nvPr/>
        </p:nvSpPr>
        <p:spPr>
          <a:xfrm>
            <a:off x="7329484" y="3527000"/>
            <a:ext cx="741584" cy="46166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400" b="1">
                <a:solidFill>
                  <a:schemeClr val="bg1"/>
                </a:solidFill>
                <a:cs typeface="Arial"/>
              </a:rPr>
              <a:t>205</a:t>
            </a:r>
          </a:p>
        </p:txBody>
      </p:sp>
    </p:spTree>
    <p:extLst>
      <p:ext uri="{BB962C8B-B14F-4D97-AF65-F5344CB8AC3E}">
        <p14:creationId xmlns:p14="http://schemas.microsoft.com/office/powerpoint/2010/main" val="250162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738288-9A0F-814B-903C-1F39C0D919F6}"/>
              </a:ext>
            </a:extLst>
          </p:cNvPr>
          <p:cNvSpPr/>
          <p:nvPr/>
        </p:nvSpPr>
        <p:spPr>
          <a:xfrm>
            <a:off x="-1" y="-24245"/>
            <a:ext cx="3934691" cy="688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905" y="6200859"/>
            <a:ext cx="2334050" cy="618523"/>
          </a:xfrm>
          <a:prstGeom prst="rect">
            <a:avLst/>
          </a:prstGeom>
        </p:spPr>
      </p:pic>
      <p:sp>
        <p:nvSpPr>
          <p:cNvPr id="22" name="Marcador de texto 1">
            <a:extLst>
              <a:ext uri="{FF2B5EF4-FFF2-40B4-BE49-F238E27FC236}">
                <a16:creationId xmlns:a16="http://schemas.microsoft.com/office/drawing/2014/main" id="{622A4A43-8BFC-4CE7-94B3-3B1B518D8658}"/>
              </a:ext>
            </a:extLst>
          </p:cNvPr>
          <p:cNvSpPr txBox="1">
            <a:spLocks/>
          </p:cNvSpPr>
          <p:nvPr/>
        </p:nvSpPr>
        <p:spPr>
          <a:xfrm>
            <a:off x="4682607" y="504633"/>
            <a:ext cx="6934627" cy="1118005"/>
          </a:xfrm>
          <a:prstGeom prst="rect">
            <a:avLst/>
          </a:prstGeom>
        </p:spPr>
        <p:txBody>
          <a:bodyPr vert="horz" lIns="91440" tIns="45720" rIns="91440" bIns="45720" rtlCol="0" anchor="t">
            <a:noAutofit/>
          </a:bodyPr>
          <a:lstStyle>
            <a:defPPr>
              <a:defRPr lang="en-CO"/>
            </a:defPPr>
            <a:lvl1pPr marL="0" algn="l"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3200" b="1">
                <a:solidFill>
                  <a:srgbClr val="63D6B4"/>
                </a:solidFill>
              </a:rPr>
              <a:t>La toma de decisiones en la ADRES se soporta en el análisis de las </a:t>
            </a:r>
            <a:r>
              <a:rPr lang="es-CO" sz="3200" b="1">
                <a:solidFill>
                  <a:schemeClr val="bg1">
                    <a:lumMod val="85000"/>
                  </a:schemeClr>
                </a:solidFill>
              </a:rPr>
              <a:t>necesidades y expectativas </a:t>
            </a:r>
            <a:r>
              <a:rPr lang="es-CO" sz="3200" b="1">
                <a:solidFill>
                  <a:srgbClr val="63D6B4"/>
                </a:solidFill>
              </a:rPr>
              <a:t>de sus grupos de valor (usuarios) y de interés, y en el entendimiento de sus </a:t>
            </a:r>
            <a:r>
              <a:rPr lang="es-CO" sz="3200" b="1">
                <a:solidFill>
                  <a:schemeClr val="bg1">
                    <a:lumMod val="85000"/>
                  </a:schemeClr>
                </a:solidFill>
              </a:rPr>
              <a:t>capacidades internas y su entorno</a:t>
            </a:r>
            <a:r>
              <a:rPr lang="es-CO" sz="3200" b="1">
                <a:solidFill>
                  <a:srgbClr val="63D6B4"/>
                </a:solidFill>
              </a:rPr>
              <a:t>, en un contexto de respeto y colaboración a partir de las c</a:t>
            </a:r>
            <a:r>
              <a:rPr lang="es-CO" sz="3200" b="1">
                <a:solidFill>
                  <a:schemeClr val="bg1">
                    <a:lumMod val="85000"/>
                  </a:schemeClr>
                </a:solidFill>
              </a:rPr>
              <a:t>ompetencias</a:t>
            </a:r>
            <a:r>
              <a:rPr lang="es-CO" sz="3200" b="1">
                <a:solidFill>
                  <a:srgbClr val="63D6B4"/>
                </a:solidFill>
              </a:rPr>
              <a:t> de la entidades y actores del sector salud y la protección social.</a:t>
            </a:r>
            <a:endParaRPr lang="es-CO" sz="3200" b="1" strike="sngStrike">
              <a:solidFill>
                <a:srgbClr val="63D6B4"/>
              </a:solidFill>
              <a:cs typeface="Calibri"/>
            </a:endParaRPr>
          </a:p>
          <a:p>
            <a:pPr algn="ctr"/>
            <a:endParaRPr lang="es-CO" sz="3200" b="1">
              <a:solidFill>
                <a:schemeClr val="accent5">
                  <a:lumMod val="75000"/>
                </a:schemeClr>
              </a:solidFill>
            </a:endParaRPr>
          </a:p>
          <a:p>
            <a:pPr algn="ctr"/>
            <a:endParaRPr lang="es-ES" sz="3200" b="1">
              <a:solidFill>
                <a:schemeClr val="accent5">
                  <a:lumMod val="75000"/>
                </a:schemeClr>
              </a:solidFill>
            </a:endParaRPr>
          </a:p>
          <a:p>
            <a:pPr algn="ctr"/>
            <a:endParaRPr lang="es-CO" sz="3200" b="1">
              <a:solidFill>
                <a:schemeClr val="accent5">
                  <a:lumMod val="75000"/>
                </a:schemeClr>
              </a:solidFill>
            </a:endParaRPr>
          </a:p>
          <a:p>
            <a:pPr algn="ctr"/>
            <a:endParaRPr lang="es-CO" sz="3200" b="1">
              <a:solidFill>
                <a:schemeClr val="accent5">
                  <a:lumMod val="75000"/>
                </a:schemeClr>
              </a:solidFill>
            </a:endParaRPr>
          </a:p>
        </p:txBody>
      </p:sp>
      <p:pic>
        <p:nvPicPr>
          <p:cNvPr id="3" name="Picture 3">
            <a:extLst>
              <a:ext uri="{FF2B5EF4-FFF2-40B4-BE49-F238E27FC236}">
                <a16:creationId xmlns:a16="http://schemas.microsoft.com/office/drawing/2014/main" id="{F61205DC-0B30-48DF-8834-6E17434D8698}"/>
              </a:ext>
            </a:extLst>
          </p:cNvPr>
          <p:cNvPicPr>
            <a:picLocks noChangeAspect="1"/>
          </p:cNvPicPr>
          <p:nvPr/>
        </p:nvPicPr>
        <p:blipFill>
          <a:blip r:embed="rId4"/>
          <a:stretch>
            <a:fillRect/>
          </a:stretch>
        </p:blipFill>
        <p:spPr>
          <a:xfrm>
            <a:off x="-3672" y="3653409"/>
            <a:ext cx="3945874" cy="2631568"/>
          </a:xfrm>
          <a:prstGeom prst="rect">
            <a:avLst/>
          </a:prstGeom>
        </p:spPr>
      </p:pic>
      <p:pic>
        <p:nvPicPr>
          <p:cNvPr id="2" name="Imagen 3" descr="Un grupo de personas sentadas en una oficina&#10;&#10;Descripción generada automáticamente">
            <a:extLst>
              <a:ext uri="{FF2B5EF4-FFF2-40B4-BE49-F238E27FC236}">
                <a16:creationId xmlns:a16="http://schemas.microsoft.com/office/drawing/2014/main" id="{94FB0CD3-29A8-409F-BAFC-193120CA5EE5}"/>
              </a:ext>
            </a:extLst>
          </p:cNvPr>
          <p:cNvPicPr>
            <a:picLocks noChangeAspect="1"/>
          </p:cNvPicPr>
          <p:nvPr/>
        </p:nvPicPr>
        <p:blipFill>
          <a:blip r:embed="rId5"/>
          <a:stretch>
            <a:fillRect/>
          </a:stretch>
        </p:blipFill>
        <p:spPr>
          <a:xfrm>
            <a:off x="-5751" y="501324"/>
            <a:ext cx="3950898" cy="2649202"/>
          </a:xfrm>
          <a:prstGeom prst="rect">
            <a:avLst/>
          </a:prstGeom>
        </p:spPr>
      </p:pic>
    </p:spTree>
    <p:extLst>
      <p:ext uri="{BB962C8B-B14F-4D97-AF65-F5344CB8AC3E}">
        <p14:creationId xmlns:p14="http://schemas.microsoft.com/office/powerpoint/2010/main" val="321705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446144" y="286925"/>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11988" y="176026"/>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54" name="CuadroTexto 53">
            <a:extLst>
              <a:ext uri="{FF2B5EF4-FFF2-40B4-BE49-F238E27FC236}">
                <a16:creationId xmlns:a16="http://schemas.microsoft.com/office/drawing/2014/main" id="{EEB6C4D9-43DA-4086-B29A-069A6269FA63}"/>
              </a:ext>
            </a:extLst>
          </p:cNvPr>
          <p:cNvSpPr txBox="1"/>
          <p:nvPr/>
        </p:nvSpPr>
        <p:spPr>
          <a:xfrm>
            <a:off x="0" y="6504414"/>
            <a:ext cx="7776755" cy="415498"/>
          </a:xfrm>
          <a:prstGeom prst="rect">
            <a:avLst/>
          </a:prstGeom>
          <a:noFill/>
        </p:spPr>
        <p:txBody>
          <a:bodyPr wrap="square" lIns="91440" tIns="45720" rIns="91440" bIns="45720" rtlCol="0" anchor="t">
            <a:spAutoFit/>
          </a:bodyPr>
          <a:lstStyle/>
          <a:p>
            <a:r>
              <a:rPr lang="es-ES" sz="1050">
                <a:solidFill>
                  <a:srgbClr val="000000"/>
                </a:solidFill>
              </a:rPr>
              <a:t>Fuente: Dirección Administrativa y Financiera: Grupo de Gestión del Talento Humano y grupo de Contratación, corte spt.10 de 2021</a:t>
            </a:r>
          </a:p>
        </p:txBody>
      </p:sp>
      <p:graphicFrame>
        <p:nvGraphicFramePr>
          <p:cNvPr id="27" name="Tabla 26">
            <a:extLst>
              <a:ext uri="{FF2B5EF4-FFF2-40B4-BE49-F238E27FC236}">
                <a16:creationId xmlns:a16="http://schemas.microsoft.com/office/drawing/2014/main" id="{0E14F7E7-737C-4AA8-B4A3-1207FA502427}"/>
              </a:ext>
            </a:extLst>
          </p:cNvPr>
          <p:cNvGraphicFramePr>
            <a:graphicFrameLocks noGrp="1"/>
          </p:cNvGraphicFramePr>
          <p:nvPr>
            <p:extLst>
              <p:ext uri="{D42A27DB-BD31-4B8C-83A1-F6EECF244321}">
                <p14:modId xmlns:p14="http://schemas.microsoft.com/office/powerpoint/2010/main" val="266162489"/>
              </p:ext>
            </p:extLst>
          </p:nvPr>
        </p:nvGraphicFramePr>
        <p:xfrm>
          <a:off x="161636" y="2320636"/>
          <a:ext cx="6747746" cy="3790869"/>
        </p:xfrm>
        <a:graphic>
          <a:graphicData uri="http://schemas.openxmlformats.org/drawingml/2006/table">
            <a:tbl>
              <a:tblPr>
                <a:tableStyleId>{073A0DAA-6AF3-43AB-8588-CEC1D06C72B9}</a:tableStyleId>
              </a:tblPr>
              <a:tblGrid>
                <a:gridCol w="5276850">
                  <a:extLst>
                    <a:ext uri="{9D8B030D-6E8A-4147-A177-3AD203B41FA5}">
                      <a16:colId xmlns:a16="http://schemas.microsoft.com/office/drawing/2014/main" val="4273981533"/>
                    </a:ext>
                  </a:extLst>
                </a:gridCol>
                <a:gridCol w="749390">
                  <a:extLst>
                    <a:ext uri="{9D8B030D-6E8A-4147-A177-3AD203B41FA5}">
                      <a16:colId xmlns:a16="http://schemas.microsoft.com/office/drawing/2014/main" val="4290237148"/>
                    </a:ext>
                  </a:extLst>
                </a:gridCol>
                <a:gridCol w="721506">
                  <a:extLst>
                    <a:ext uri="{9D8B030D-6E8A-4147-A177-3AD203B41FA5}">
                      <a16:colId xmlns:a16="http://schemas.microsoft.com/office/drawing/2014/main" val="1841511974"/>
                    </a:ext>
                  </a:extLst>
                </a:gridCol>
              </a:tblGrid>
              <a:tr h="322249">
                <a:tc>
                  <a:txBody>
                    <a:bodyPr/>
                    <a:lstStyle/>
                    <a:p>
                      <a:pPr algn="l" fontAlgn="b"/>
                      <a:r>
                        <a:rPr lang="es-CO" sz="2000" u="none" strike="noStrike">
                          <a:effectLst/>
                          <a:latin typeface="Bahnschrift SemiBold"/>
                        </a:rPr>
                        <a:t>Dirección Administrativa y Financiera</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31</a:t>
                      </a:r>
                    </a:p>
                  </a:txBody>
                  <a:tcPr marL="9525" marR="9525" marT="9525" marB="0" anchor="ctr"/>
                </a:tc>
                <a:tc>
                  <a:txBody>
                    <a:bodyPr/>
                    <a:lstStyle/>
                    <a:p>
                      <a:pPr algn="ctr" fontAlgn="b"/>
                      <a:r>
                        <a:rPr lang="es-CO" sz="2000" u="none" strike="noStrike">
                          <a:effectLst/>
                          <a:latin typeface="Bahnschrift SemiBold"/>
                        </a:rPr>
                        <a:t>15</a:t>
                      </a:r>
                    </a:p>
                  </a:txBody>
                  <a:tcPr marL="9525" marR="9525" marT="9525" marB="0" anchor="ctr"/>
                </a:tc>
                <a:extLst>
                  <a:ext uri="{0D108BD9-81ED-4DB2-BD59-A6C34878D82A}">
                    <a16:rowId xmlns:a16="http://schemas.microsoft.com/office/drawing/2014/main" val="3387443564"/>
                  </a:ext>
                </a:extLst>
              </a:tr>
              <a:tr h="583271">
                <a:tc>
                  <a:txBody>
                    <a:bodyPr/>
                    <a:lstStyle/>
                    <a:p>
                      <a:pPr algn="l" fontAlgn="b"/>
                      <a:r>
                        <a:rPr lang="es-MX" sz="2000" u="none" strike="noStrike">
                          <a:effectLst/>
                          <a:latin typeface="Bahnschrift SemiBold"/>
                        </a:rPr>
                        <a:t>Dirección de Tecnologías de la Información y Comunicaciones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6</a:t>
                      </a:r>
                    </a:p>
                  </a:txBody>
                  <a:tcPr marL="9525" marR="9525" marT="9525" marB="0" anchor="ctr"/>
                </a:tc>
                <a:tc>
                  <a:txBody>
                    <a:bodyPr/>
                    <a:lstStyle/>
                    <a:p>
                      <a:pPr algn="ctr" fontAlgn="b"/>
                      <a:r>
                        <a:rPr lang="es-CO" sz="2000" u="none" strike="noStrike">
                          <a:effectLst/>
                          <a:latin typeface="Bahnschrift SemiBold"/>
                        </a:rPr>
                        <a:t>32</a:t>
                      </a:r>
                    </a:p>
                  </a:txBody>
                  <a:tcPr marL="9525" marR="9525" marT="9525" marB="0" anchor="ctr"/>
                </a:tc>
                <a:extLst>
                  <a:ext uri="{0D108BD9-81ED-4DB2-BD59-A6C34878D82A}">
                    <a16:rowId xmlns:a16="http://schemas.microsoft.com/office/drawing/2014/main" val="3995072972"/>
                  </a:ext>
                </a:extLst>
              </a:tr>
              <a:tr h="583271">
                <a:tc>
                  <a:txBody>
                    <a:bodyPr/>
                    <a:lstStyle/>
                    <a:p>
                      <a:pPr algn="l" fontAlgn="b"/>
                      <a:r>
                        <a:rPr lang="es-MX" sz="2000" u="none" strike="noStrike">
                          <a:effectLst/>
                          <a:latin typeface="Bahnschrift SemiBold"/>
                        </a:rPr>
                        <a:t>Dirección de Gestión Recursos Financieros de Salud</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27</a:t>
                      </a:r>
                    </a:p>
                  </a:txBody>
                  <a:tcPr marL="9525" marR="9525" marT="9525" marB="0" anchor="ctr"/>
                </a:tc>
                <a:tc>
                  <a:txBody>
                    <a:bodyPr/>
                    <a:lstStyle/>
                    <a:p>
                      <a:pPr algn="ctr" fontAlgn="b"/>
                      <a:r>
                        <a:rPr lang="es-CO" sz="2000" u="none" strike="noStrike">
                          <a:effectLst/>
                          <a:latin typeface="Bahnschrift SemiBold"/>
                        </a:rPr>
                        <a:t>22</a:t>
                      </a:r>
                    </a:p>
                  </a:txBody>
                  <a:tcPr marL="9525" marR="9525" marT="9525" marB="0" anchor="ctr"/>
                </a:tc>
                <a:extLst>
                  <a:ext uri="{0D108BD9-81ED-4DB2-BD59-A6C34878D82A}">
                    <a16:rowId xmlns:a16="http://schemas.microsoft.com/office/drawing/2014/main" val="1752505173"/>
                  </a:ext>
                </a:extLst>
              </a:tr>
              <a:tr h="322249">
                <a:tc>
                  <a:txBody>
                    <a:bodyPr/>
                    <a:lstStyle/>
                    <a:p>
                      <a:pPr algn="l" fontAlgn="b"/>
                      <a:r>
                        <a:rPr lang="es-MX" sz="2000" u="none" strike="noStrike">
                          <a:effectLst/>
                          <a:latin typeface="Bahnschrift SemiBold"/>
                        </a:rPr>
                        <a:t>Dirección de Liquidaciones y Garantías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34</a:t>
                      </a:r>
                    </a:p>
                  </a:txBody>
                  <a:tcPr marL="9525" marR="9525" marT="9525" marB="0" anchor="ctr"/>
                </a:tc>
                <a:tc>
                  <a:txBody>
                    <a:bodyPr/>
                    <a:lstStyle/>
                    <a:p>
                      <a:pPr algn="ctr" fontAlgn="b"/>
                      <a:r>
                        <a:rPr lang="es-CO" sz="2000" u="none" strike="noStrike">
                          <a:effectLst/>
                          <a:latin typeface="Bahnschrift SemiBold"/>
                        </a:rPr>
                        <a:t>26</a:t>
                      </a:r>
                    </a:p>
                  </a:txBody>
                  <a:tcPr marL="9525" marR="9525" marT="9525" marB="0" anchor="ctr"/>
                </a:tc>
                <a:extLst>
                  <a:ext uri="{0D108BD9-81ED-4DB2-BD59-A6C34878D82A}">
                    <a16:rowId xmlns:a16="http://schemas.microsoft.com/office/drawing/2014/main" val="993155611"/>
                  </a:ext>
                </a:extLst>
              </a:tr>
              <a:tr h="322249">
                <a:tc>
                  <a:txBody>
                    <a:bodyPr/>
                    <a:lstStyle/>
                    <a:p>
                      <a:pPr algn="l" fontAlgn="b"/>
                      <a:r>
                        <a:rPr lang="es-CO" sz="2000" u="none" strike="noStrike">
                          <a:effectLst/>
                          <a:latin typeface="Bahnschrift SemiBold"/>
                        </a:rPr>
                        <a:t>Dirección de Otras Prestaciones</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174</a:t>
                      </a:r>
                    </a:p>
                  </a:txBody>
                  <a:tcPr marL="9525" marR="9525" marT="9525" marB="0" anchor="ctr"/>
                </a:tc>
                <a:tc>
                  <a:txBody>
                    <a:bodyPr/>
                    <a:lstStyle/>
                    <a:p>
                      <a:pPr algn="ctr" fontAlgn="b"/>
                      <a:r>
                        <a:rPr lang="es-CO" sz="2000" u="none" strike="noStrike">
                          <a:effectLst/>
                          <a:latin typeface="Bahnschrift SemiBold"/>
                        </a:rPr>
                        <a:t>73</a:t>
                      </a:r>
                    </a:p>
                  </a:txBody>
                  <a:tcPr marL="9525" marR="9525" marT="9525" marB="0" anchor="ctr"/>
                </a:tc>
                <a:extLst>
                  <a:ext uri="{0D108BD9-81ED-4DB2-BD59-A6C34878D82A}">
                    <a16:rowId xmlns:a16="http://schemas.microsoft.com/office/drawing/2014/main" val="252363079"/>
                  </a:ext>
                </a:extLst>
              </a:tr>
              <a:tr h="322249">
                <a:tc>
                  <a:txBody>
                    <a:bodyPr/>
                    <a:lstStyle/>
                    <a:p>
                      <a:pPr algn="l" fontAlgn="b"/>
                      <a:r>
                        <a:rPr lang="es-CO" sz="2000" u="none" strike="noStrike">
                          <a:effectLst/>
                          <a:latin typeface="Bahnschrift SemiBold"/>
                        </a:rPr>
                        <a:t>Dirección General</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16</a:t>
                      </a:r>
                    </a:p>
                  </a:txBody>
                  <a:tcPr marL="9525" marR="9525" marT="9525" marB="0" anchor="ctr"/>
                </a:tc>
                <a:tc>
                  <a:txBody>
                    <a:bodyPr/>
                    <a:lstStyle/>
                    <a:p>
                      <a:pPr algn="ctr" fontAlgn="b"/>
                      <a:r>
                        <a:rPr lang="es-CO" sz="2000" u="none" strike="noStrike">
                          <a:effectLst/>
                          <a:latin typeface="Bahnschrift SemiBold"/>
                        </a:rPr>
                        <a:t>18</a:t>
                      </a:r>
                    </a:p>
                  </a:txBody>
                  <a:tcPr marL="9525" marR="9525" marT="9525" marB="0" anchor="ctr"/>
                </a:tc>
                <a:extLst>
                  <a:ext uri="{0D108BD9-81ED-4DB2-BD59-A6C34878D82A}">
                    <a16:rowId xmlns:a16="http://schemas.microsoft.com/office/drawing/2014/main" val="1571411369"/>
                  </a:ext>
                </a:extLst>
              </a:tr>
              <a:tr h="583271">
                <a:tc>
                  <a:txBody>
                    <a:bodyPr/>
                    <a:lstStyle/>
                    <a:p>
                      <a:pPr algn="l" fontAlgn="b"/>
                      <a:r>
                        <a:rPr lang="es-MX" sz="2000" u="none" strike="noStrike">
                          <a:effectLst/>
                          <a:latin typeface="Bahnschrift SemiBold"/>
                        </a:rPr>
                        <a:t>Oficina  Asesora de Planeación y Control de Riesgos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7</a:t>
                      </a:r>
                    </a:p>
                  </a:txBody>
                  <a:tcPr marL="9525" marR="9525" marT="9525" marB="0" anchor="ctr"/>
                </a:tc>
                <a:tc>
                  <a:txBody>
                    <a:bodyPr/>
                    <a:lstStyle/>
                    <a:p>
                      <a:pPr algn="ctr" fontAlgn="b"/>
                      <a:r>
                        <a:rPr lang="es-CO" sz="2000" u="none" strike="noStrike">
                          <a:effectLst/>
                          <a:latin typeface="Bahnschrift SemiBold"/>
                        </a:rPr>
                        <a:t>3</a:t>
                      </a:r>
                    </a:p>
                  </a:txBody>
                  <a:tcPr marL="9525" marR="9525" marT="9525" marB="0" anchor="ctr"/>
                </a:tc>
                <a:extLst>
                  <a:ext uri="{0D108BD9-81ED-4DB2-BD59-A6C34878D82A}">
                    <a16:rowId xmlns:a16="http://schemas.microsoft.com/office/drawing/2014/main" val="1639737671"/>
                  </a:ext>
                </a:extLst>
              </a:tr>
              <a:tr h="322249">
                <a:tc>
                  <a:txBody>
                    <a:bodyPr/>
                    <a:lstStyle/>
                    <a:p>
                      <a:pPr algn="l" fontAlgn="b"/>
                      <a:r>
                        <a:rPr lang="es-CO" sz="2000" u="none" strike="noStrike">
                          <a:effectLst/>
                          <a:latin typeface="Bahnschrift SemiBold"/>
                        </a:rPr>
                        <a:t>Oficina Asesora Jurídica</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54</a:t>
                      </a:r>
                    </a:p>
                  </a:txBody>
                  <a:tcPr marL="9525" marR="9525" marT="9525" marB="0" anchor="ctr"/>
                </a:tc>
                <a:tc>
                  <a:txBody>
                    <a:bodyPr/>
                    <a:lstStyle/>
                    <a:p>
                      <a:pPr algn="ctr" fontAlgn="b"/>
                      <a:r>
                        <a:rPr lang="es-CO" sz="2000" u="none" strike="noStrike">
                          <a:effectLst/>
                          <a:latin typeface="Bahnschrift SemiBold"/>
                        </a:rPr>
                        <a:t>24</a:t>
                      </a:r>
                    </a:p>
                  </a:txBody>
                  <a:tcPr marL="9525" marR="9525" marT="9525" marB="0" anchor="ctr"/>
                </a:tc>
                <a:extLst>
                  <a:ext uri="{0D108BD9-81ED-4DB2-BD59-A6C34878D82A}">
                    <a16:rowId xmlns:a16="http://schemas.microsoft.com/office/drawing/2014/main" val="3131331341"/>
                  </a:ext>
                </a:extLst>
              </a:tr>
              <a:tr h="322249">
                <a:tc>
                  <a:txBody>
                    <a:bodyPr/>
                    <a:lstStyle/>
                    <a:p>
                      <a:pPr algn="l" fontAlgn="b"/>
                      <a:r>
                        <a:rPr lang="es-CO" sz="2000" u="none" strike="noStrike">
                          <a:effectLst/>
                          <a:latin typeface="Bahnschrift SemiBold"/>
                        </a:rPr>
                        <a:t>Oficina de control interno </a:t>
                      </a:r>
                      <a:endParaRPr lang="es-CO" sz="2000" b="0" i="0" u="none" strike="noStrike">
                        <a:solidFill>
                          <a:srgbClr val="000000"/>
                        </a:solidFill>
                        <a:effectLst/>
                        <a:latin typeface="Bahnschrift SemiBold" panose="020B0502040204020203" pitchFamily="34" charset="0"/>
                      </a:endParaRPr>
                    </a:p>
                  </a:txBody>
                  <a:tcPr marL="9525" marR="9525" marT="9525" marB="0" anchor="ctr"/>
                </a:tc>
                <a:tc>
                  <a:txBody>
                    <a:bodyPr/>
                    <a:lstStyle/>
                    <a:p>
                      <a:pPr algn="ctr" fontAlgn="b"/>
                      <a:r>
                        <a:rPr lang="es-CO" sz="2000" u="none" strike="noStrike">
                          <a:effectLst/>
                          <a:latin typeface="Bahnschrift SemiBold"/>
                        </a:rPr>
                        <a:t>1</a:t>
                      </a:r>
                    </a:p>
                  </a:txBody>
                  <a:tcPr marL="9525" marR="9525" marT="9525" marB="0" anchor="ctr"/>
                </a:tc>
                <a:tc>
                  <a:txBody>
                    <a:bodyPr/>
                    <a:lstStyle/>
                    <a:p>
                      <a:pPr algn="ctr" fontAlgn="b"/>
                      <a:r>
                        <a:rPr lang="es-CO" sz="2000" u="none" strike="noStrike">
                          <a:effectLst/>
                          <a:latin typeface="Bahnschrift SemiBold"/>
                        </a:rPr>
                        <a:t>5</a:t>
                      </a:r>
                    </a:p>
                  </a:txBody>
                  <a:tcPr marL="9525" marR="9525" marT="9525" marB="0" anchor="ctr"/>
                </a:tc>
                <a:extLst>
                  <a:ext uri="{0D108BD9-81ED-4DB2-BD59-A6C34878D82A}">
                    <a16:rowId xmlns:a16="http://schemas.microsoft.com/office/drawing/2014/main" val="1037199124"/>
                  </a:ext>
                </a:extLst>
              </a:tr>
            </a:tbl>
          </a:graphicData>
        </a:graphic>
      </p:graphicFrame>
      <p:pic>
        <p:nvPicPr>
          <p:cNvPr id="28" name="Gráfico 9" descr="Perfil de mujer">
            <a:extLst>
              <a:ext uri="{FF2B5EF4-FFF2-40B4-BE49-F238E27FC236}">
                <a16:creationId xmlns:a16="http://schemas.microsoft.com/office/drawing/2014/main" id="{4A0DBB4D-C3CD-4982-A727-8BA2DFB94D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7323" y="1557305"/>
            <a:ext cx="776006" cy="776006"/>
          </a:xfrm>
          <a:prstGeom prst="rect">
            <a:avLst/>
          </a:prstGeom>
        </p:spPr>
      </p:pic>
      <p:pic>
        <p:nvPicPr>
          <p:cNvPr id="29" name="Gráfico 5" descr="Perfil de hombre">
            <a:extLst>
              <a:ext uri="{FF2B5EF4-FFF2-40B4-BE49-F238E27FC236}">
                <a16:creationId xmlns:a16="http://schemas.microsoft.com/office/drawing/2014/main" id="{65F26982-F84E-4F8E-9EF0-6C33683750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3119" y="1556694"/>
            <a:ext cx="776006" cy="776006"/>
          </a:xfrm>
          <a:prstGeom prst="rect">
            <a:avLst/>
          </a:prstGeom>
        </p:spPr>
      </p:pic>
      <p:sp>
        <p:nvSpPr>
          <p:cNvPr id="30" name="Rectángulo 29">
            <a:extLst>
              <a:ext uri="{FF2B5EF4-FFF2-40B4-BE49-F238E27FC236}">
                <a16:creationId xmlns:a16="http://schemas.microsoft.com/office/drawing/2014/main" id="{32681734-3DCB-4973-A053-B7D6D5347F78}"/>
              </a:ext>
            </a:extLst>
          </p:cNvPr>
          <p:cNvSpPr/>
          <p:nvPr/>
        </p:nvSpPr>
        <p:spPr>
          <a:xfrm>
            <a:off x="217148" y="1219463"/>
            <a:ext cx="5393795" cy="1096509"/>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Talento Humano por </a:t>
            </a:r>
          </a:p>
          <a:p>
            <a:pPr algn="ctr"/>
            <a:r>
              <a:rPr lang="es-CO" sz="320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g</a:t>
            </a: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énero y área</a:t>
            </a:r>
            <a:endParaRPr lang="es-CO" sz="3200" b="0" cap="none" spc="0">
              <a:ln w="0"/>
              <a:solidFill>
                <a:schemeClr val="accent1"/>
              </a:solidFill>
              <a:effectLst>
                <a:outerShdw blurRad="38100" dist="25400" dir="5400000" algn="ctr" rotWithShape="0">
                  <a:srgbClr val="6E747A">
                    <a:alpha val="43000"/>
                  </a:srgbClr>
                </a:outerShdw>
              </a:effectLst>
            </a:endParaRPr>
          </a:p>
        </p:txBody>
      </p:sp>
      <p:pic>
        <p:nvPicPr>
          <p:cNvPr id="6" name="Imagen 7" descr="Gráfico, Gráfico de proyección solar&#10;&#10;Descripción generada automáticamente">
            <a:extLst>
              <a:ext uri="{FF2B5EF4-FFF2-40B4-BE49-F238E27FC236}">
                <a16:creationId xmlns:a16="http://schemas.microsoft.com/office/drawing/2014/main" id="{B87EB3C8-C953-4ADC-AD4C-2832060FCB02}"/>
              </a:ext>
            </a:extLst>
          </p:cNvPr>
          <p:cNvPicPr>
            <a:picLocks noChangeAspect="1"/>
          </p:cNvPicPr>
          <p:nvPr/>
        </p:nvPicPr>
        <p:blipFill>
          <a:blip r:embed="rId8"/>
          <a:stretch>
            <a:fillRect/>
          </a:stretch>
        </p:blipFill>
        <p:spPr>
          <a:xfrm>
            <a:off x="6983960" y="969087"/>
            <a:ext cx="5397390" cy="5287689"/>
          </a:xfrm>
          <a:prstGeom prst="rect">
            <a:avLst/>
          </a:prstGeom>
        </p:spPr>
      </p:pic>
      <p:sp>
        <p:nvSpPr>
          <p:cNvPr id="9" name="CuadroTexto 8">
            <a:extLst>
              <a:ext uri="{FF2B5EF4-FFF2-40B4-BE49-F238E27FC236}">
                <a16:creationId xmlns:a16="http://schemas.microsoft.com/office/drawing/2014/main" id="{27E6808D-59E4-4410-ACAB-CBC778CC54D6}"/>
              </a:ext>
            </a:extLst>
          </p:cNvPr>
          <p:cNvSpPr txBox="1"/>
          <p:nvPr/>
        </p:nvSpPr>
        <p:spPr>
          <a:xfrm>
            <a:off x="7408312" y="3119724"/>
            <a:ext cx="1083170" cy="58477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3200" b="1">
                <a:solidFill>
                  <a:schemeClr val="bg1"/>
                </a:solidFill>
                <a:cs typeface="Arial"/>
              </a:rPr>
              <a:t>218</a:t>
            </a:r>
            <a:endParaRPr lang="es-ES" sz="2400">
              <a:solidFill>
                <a:schemeClr val="bg1"/>
              </a:solidFill>
              <a:cs typeface="Arial"/>
            </a:endParaRPr>
          </a:p>
        </p:txBody>
      </p:sp>
      <p:sp>
        <p:nvSpPr>
          <p:cNvPr id="23" name="CuadroTexto 22">
            <a:extLst>
              <a:ext uri="{FF2B5EF4-FFF2-40B4-BE49-F238E27FC236}">
                <a16:creationId xmlns:a16="http://schemas.microsoft.com/office/drawing/2014/main" id="{A40A831B-3EE7-4B8D-8825-D45637B5683C}"/>
              </a:ext>
            </a:extLst>
          </p:cNvPr>
          <p:cNvSpPr txBox="1"/>
          <p:nvPr/>
        </p:nvSpPr>
        <p:spPr>
          <a:xfrm>
            <a:off x="11126347" y="3540137"/>
            <a:ext cx="991205" cy="58477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3200" b="1">
                <a:solidFill>
                  <a:schemeClr val="bg1"/>
                </a:solidFill>
                <a:cs typeface="Arial"/>
              </a:rPr>
              <a:t>350</a:t>
            </a:r>
          </a:p>
        </p:txBody>
      </p:sp>
    </p:spTree>
    <p:extLst>
      <p:ext uri="{BB962C8B-B14F-4D97-AF65-F5344CB8AC3E}">
        <p14:creationId xmlns:p14="http://schemas.microsoft.com/office/powerpoint/2010/main" val="255688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13C727E-04DD-2642-95D5-742FAF7932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4085" y="3783158"/>
            <a:ext cx="702635" cy="702635"/>
          </a:xfrm>
          <a:prstGeom prst="rect">
            <a:avLst/>
          </a:prstGeom>
        </p:spPr>
      </p:pic>
      <p:pic>
        <p:nvPicPr>
          <p:cNvPr id="11" name="Graphic 10">
            <a:extLst>
              <a:ext uri="{FF2B5EF4-FFF2-40B4-BE49-F238E27FC236}">
                <a16:creationId xmlns:a16="http://schemas.microsoft.com/office/drawing/2014/main" id="{3931DEB5-1248-DB43-8E13-F26EBD37BA5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380" y="1441737"/>
            <a:ext cx="531668" cy="531668"/>
          </a:xfrm>
          <a:prstGeom prst="rect">
            <a:avLst/>
          </a:prstGeom>
        </p:spPr>
      </p:pic>
      <p:pic>
        <p:nvPicPr>
          <p:cNvPr id="12" name="Graphic 11">
            <a:extLst>
              <a:ext uri="{FF2B5EF4-FFF2-40B4-BE49-F238E27FC236}">
                <a16:creationId xmlns:a16="http://schemas.microsoft.com/office/drawing/2014/main" id="{300104EB-001D-4D4F-AA5A-A280C034DC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34517" y="3769303"/>
            <a:ext cx="702635" cy="702635"/>
          </a:xfrm>
          <a:prstGeom prst="rect">
            <a:avLst/>
          </a:prstGeom>
        </p:spPr>
      </p:pic>
      <p:pic>
        <p:nvPicPr>
          <p:cNvPr id="13" name="Graphic 12">
            <a:extLst>
              <a:ext uri="{FF2B5EF4-FFF2-40B4-BE49-F238E27FC236}">
                <a16:creationId xmlns:a16="http://schemas.microsoft.com/office/drawing/2014/main" id="{9BF7C3C9-EB0F-8540-9354-F02DF8187B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239" y="3769303"/>
            <a:ext cx="702635" cy="702635"/>
          </a:xfrm>
          <a:prstGeom prst="rect">
            <a:avLst/>
          </a:prstGeom>
        </p:spPr>
      </p:pic>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95435109-190A-4C4B-BB19-41C58F05187A}"/>
              </a:ext>
            </a:extLst>
          </p:cNvPr>
          <p:cNvSpPr txBox="1"/>
          <p:nvPr/>
        </p:nvSpPr>
        <p:spPr>
          <a:xfrm>
            <a:off x="747239" y="2652040"/>
            <a:ext cx="36575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a:ln>
                  <a:noFill/>
                </a:ln>
                <a:solidFill>
                  <a:prstClr val="white"/>
                </a:solidFill>
                <a:effectLst/>
                <a:uLnTx/>
                <a:uFillTx/>
                <a:latin typeface="Arial" panose="020B0604020202020204"/>
                <a:ea typeface="+mn-ea"/>
                <a:cs typeface="+mn-cs"/>
              </a:rPr>
              <a:t>USUARIOS EXTERNOS</a:t>
            </a:r>
          </a:p>
        </p:txBody>
      </p:sp>
      <p:sp>
        <p:nvSpPr>
          <p:cNvPr id="23" name="CuadroTexto 22">
            <a:extLst>
              <a:ext uri="{FF2B5EF4-FFF2-40B4-BE49-F238E27FC236}">
                <a16:creationId xmlns:a16="http://schemas.microsoft.com/office/drawing/2014/main" id="{CEB48FDA-1B7F-48D9-AB7C-84F133849421}"/>
              </a:ext>
            </a:extLst>
          </p:cNvPr>
          <p:cNvSpPr txBox="1"/>
          <p:nvPr/>
        </p:nvSpPr>
        <p:spPr>
          <a:xfrm>
            <a:off x="4880526" y="2190374"/>
            <a:ext cx="6564235" cy="2246769"/>
          </a:xfrm>
          <a:prstGeom prst="rect">
            <a:avLst/>
          </a:prstGeom>
          <a:solidFill>
            <a:schemeClr val="accent2">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dirty="0">
                <a:solidFill>
                  <a:srgbClr val="0070C0"/>
                </a:solidFill>
              </a:rPr>
              <a:t>La adecuada </a:t>
            </a:r>
            <a:r>
              <a:rPr lang="es-ES" sz="2800" b="1" dirty="0">
                <a:solidFill>
                  <a:schemeClr val="accent5">
                    <a:lumMod val="75000"/>
                  </a:schemeClr>
                </a:solidFill>
              </a:rPr>
              <a:t>entrega de valor </a:t>
            </a:r>
            <a:r>
              <a:rPr lang="es-ES" sz="2800" dirty="0">
                <a:solidFill>
                  <a:srgbClr val="0070C0"/>
                </a:solidFill>
              </a:rPr>
              <a:t>a usuarios y grupos de interés requiere la identificación de sus </a:t>
            </a:r>
            <a:r>
              <a:rPr lang="es-ES" sz="2800" b="1" dirty="0">
                <a:solidFill>
                  <a:schemeClr val="accent5">
                    <a:lumMod val="75000"/>
                  </a:schemeClr>
                </a:solidFill>
              </a:rPr>
              <a:t>necesidades</a:t>
            </a:r>
            <a:r>
              <a:rPr lang="es-ES" sz="2800" dirty="0">
                <a:solidFill>
                  <a:srgbClr val="0070C0"/>
                </a:solidFill>
              </a:rPr>
              <a:t> y de su </a:t>
            </a:r>
            <a:r>
              <a:rPr lang="es-ES" sz="2800" b="1" dirty="0">
                <a:solidFill>
                  <a:schemeClr val="accent5">
                    <a:lumMod val="75000"/>
                  </a:schemeClr>
                </a:solidFill>
              </a:rPr>
              <a:t>percepción</a:t>
            </a:r>
            <a:r>
              <a:rPr lang="es-ES" sz="2800" dirty="0">
                <a:solidFill>
                  <a:srgbClr val="0070C0"/>
                </a:solidFill>
              </a:rPr>
              <a:t> frente a la </a:t>
            </a:r>
            <a:r>
              <a:rPr lang="es-ES" sz="2800" dirty="0">
                <a:solidFill>
                  <a:schemeClr val="accent5">
                    <a:lumMod val="50000"/>
                  </a:schemeClr>
                </a:solidFill>
              </a:rPr>
              <a:t>oferta de servicios</a:t>
            </a:r>
            <a:endParaRPr kumimoji="0" lang="es-ES" sz="2800" b="0" i="0" u="none" strike="noStrike" kern="1200" cap="none" spc="0" normalizeH="0" baseline="0" noProof="0" dirty="0">
              <a:ln>
                <a:noFill/>
              </a:ln>
              <a:solidFill>
                <a:schemeClr val="accent5">
                  <a:lumMod val="50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398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391839" y="-29003"/>
            <a:ext cx="110117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1</a:t>
            </a:r>
            <a:endParaRPr lang="es-ES_tradnl" sz="6000" b="1" spc="15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AC7A26-834A-2D46-B5C1-BB9AE84A2200}"/>
              </a:ext>
            </a:extLst>
          </p:cNvPr>
          <p:cNvSpPr txBox="1"/>
          <p:nvPr/>
        </p:nvSpPr>
        <p:spPr>
          <a:xfrm>
            <a:off x="1311928" y="0"/>
            <a:ext cx="6836164" cy="1015663"/>
          </a:xfrm>
          <a:prstGeom prst="rect">
            <a:avLst/>
          </a:prstGeom>
          <a:noFill/>
        </p:spPr>
        <p:txBody>
          <a:bodyPr wrap="square" lIns="91440" tIns="45720" rIns="91440" bIns="45720" rtlCol="0" anchor="t">
            <a:spAutoFit/>
          </a:bodyPr>
          <a:lstStyle/>
          <a:p>
            <a:r>
              <a:rPr lang="es-CO" sz="2000" b="1">
                <a:solidFill>
                  <a:srgbClr val="009999"/>
                </a:solidFill>
                <a:latin typeface="Calibri"/>
                <a:ea typeface="+mj-ea"/>
                <a:cs typeface="Calibri"/>
              </a:rPr>
              <a:t>GRUPOS DE VALOR DE LA ADRES</a:t>
            </a:r>
            <a:br>
              <a:rPr lang="es-CO" sz="2000" b="1" i="0" u="none" strike="noStrike" kern="1200" cap="none" spc="0" normalizeH="0" baseline="0" noProof="0">
                <a:ln>
                  <a:noFill/>
                </a:ln>
                <a:effectLst/>
                <a:uLnTx/>
                <a:uFillTx/>
                <a:latin typeface="Calibri" panose="020F0502020204030204" pitchFamily="34" charset="0"/>
                <a:ea typeface="+mj-ea"/>
                <a:cs typeface="+mj-cs"/>
              </a:rPr>
            </a:br>
            <a:r>
              <a:rPr lang="es-CO" sz="2000" b="1">
                <a:solidFill>
                  <a:srgbClr val="009999"/>
                </a:solidFill>
                <a:latin typeface="Calibri"/>
                <a:ea typeface="+mj-ea"/>
                <a:cs typeface="Calibri"/>
              </a:rPr>
              <a:t>Usuarios y beneficiarios del Sistema de Salud</a:t>
            </a:r>
            <a:endParaRPr lang="es-ES" sz="2000" b="1" spc="-150">
              <a:solidFill>
                <a:srgbClr val="009999"/>
              </a:solidFill>
              <a:latin typeface="Calibri"/>
              <a:ea typeface="+mj-ea"/>
              <a:cs typeface="Calibri"/>
            </a:endParaRPr>
          </a:p>
          <a:p>
            <a:r>
              <a:rPr lang="es-CO" sz="2000" b="1">
                <a:solidFill>
                  <a:srgbClr val="009999"/>
                </a:solidFill>
                <a:latin typeface="Calibri"/>
                <a:ea typeface="+mj-ea"/>
                <a:cs typeface="Calibri"/>
              </a:rPr>
              <a:t>Ciudadanía en general</a:t>
            </a:r>
            <a:r>
              <a:rPr kumimoji="0" lang="es-CO" sz="2000" b="1" i="0" u="none" strike="noStrike" kern="1200" cap="none" spc="0" normalizeH="0" baseline="0" noProof="0">
                <a:ln>
                  <a:noFill/>
                </a:ln>
                <a:solidFill>
                  <a:srgbClr val="009999"/>
                </a:solidFill>
                <a:effectLst/>
                <a:uLnTx/>
                <a:uFillTx/>
                <a:latin typeface="Calibri"/>
                <a:ea typeface="+mj-ea"/>
                <a:cs typeface="Calibri"/>
              </a:rPr>
              <a:t> – Afiliados, género, edad.</a:t>
            </a:r>
            <a:endParaRPr lang="es-ES" sz="2000" b="1" spc="-150">
              <a:solidFill>
                <a:srgbClr val="009999"/>
              </a:solidFill>
              <a:latin typeface="Calibri"/>
              <a:cs typeface="Calibri"/>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53" name="Picture 2" descr="mapa-colombia-home-sevenelephants - Seven Elephants">
            <a:extLst>
              <a:ext uri="{FF2B5EF4-FFF2-40B4-BE49-F238E27FC236}">
                <a16:creationId xmlns:a16="http://schemas.microsoft.com/office/drawing/2014/main" id="{95DC89CA-8BDA-44CE-8417-AF51B5351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155" y="1047809"/>
            <a:ext cx="1609296" cy="1408134"/>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6C124D1F-3058-4CB8-AF4B-01B9A4022FEE}"/>
              </a:ext>
            </a:extLst>
          </p:cNvPr>
          <p:cNvSpPr txBox="1"/>
          <p:nvPr/>
        </p:nvSpPr>
        <p:spPr>
          <a:xfrm>
            <a:off x="74247" y="1011472"/>
            <a:ext cx="4958721" cy="1477328"/>
          </a:xfrm>
          <a:prstGeom prst="rect">
            <a:avLst/>
          </a:prstGeom>
          <a:solidFill>
            <a:srgbClr val="6DDDE9"/>
          </a:solidFill>
        </p:spPr>
        <p:txBody>
          <a:bodyPr wrap="square" lIns="91440" tIns="45720" rIns="91440" bIns="45720" rtlCol="0" anchor="t">
            <a:spAutoFit/>
          </a:bodyPr>
          <a:lstStyle/>
          <a:p>
            <a:pPr algn="ctr"/>
            <a:r>
              <a:rPr lang="es-ES" sz="1500">
                <a:solidFill>
                  <a:prstClr val="black"/>
                </a:solidFill>
                <a:latin typeface="Calibri" panose="020F0502020204030204"/>
              </a:rPr>
              <a:t>Los ciudadanos se encuentran afiliados al Sistema General de Seguridad Social en Salud (SGSSS) a través de los regímenes Contributivo, Subsidiado y Especial o de Excepción. Los afiliados y usuarios de servicios de salud son el público más amplio de la oferta de valor de la Entidad y del sector – la base para la </a:t>
            </a:r>
            <a:r>
              <a:rPr lang="es-ES" sz="1500" b="1">
                <a:solidFill>
                  <a:prstClr val="black"/>
                </a:solidFill>
                <a:latin typeface="Calibri" panose="020F0502020204030204"/>
              </a:rPr>
              <a:t>garantía de derechos.</a:t>
            </a:r>
          </a:p>
        </p:txBody>
      </p:sp>
      <p:pic>
        <p:nvPicPr>
          <p:cNvPr id="56" name="Gráfico 55" descr="Perfil de hombre">
            <a:extLst>
              <a:ext uri="{FF2B5EF4-FFF2-40B4-BE49-F238E27FC236}">
                <a16:creationId xmlns:a16="http://schemas.microsoft.com/office/drawing/2014/main" id="{FDFFAF7F-AE31-48D5-870F-09B0440AD6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042" y="3101103"/>
            <a:ext cx="914400" cy="914400"/>
          </a:xfrm>
          <a:prstGeom prst="rect">
            <a:avLst/>
          </a:prstGeom>
        </p:spPr>
      </p:pic>
      <p:pic>
        <p:nvPicPr>
          <p:cNvPr id="57" name="Gráfico 56" descr="Perfil de mujer">
            <a:extLst>
              <a:ext uri="{FF2B5EF4-FFF2-40B4-BE49-F238E27FC236}">
                <a16:creationId xmlns:a16="http://schemas.microsoft.com/office/drawing/2014/main" id="{AD435C2E-2318-45A3-85B1-197D09B96F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3178" y="3101103"/>
            <a:ext cx="914400" cy="914400"/>
          </a:xfrm>
          <a:prstGeom prst="rect">
            <a:avLst/>
          </a:prstGeom>
        </p:spPr>
      </p:pic>
      <p:sp>
        <p:nvSpPr>
          <p:cNvPr id="58" name="CuadroTexto 57">
            <a:extLst>
              <a:ext uri="{FF2B5EF4-FFF2-40B4-BE49-F238E27FC236}">
                <a16:creationId xmlns:a16="http://schemas.microsoft.com/office/drawing/2014/main" id="{DE5D3CDB-8091-4763-A457-9B83A73443B8}"/>
              </a:ext>
            </a:extLst>
          </p:cNvPr>
          <p:cNvSpPr txBox="1"/>
          <p:nvPr/>
        </p:nvSpPr>
        <p:spPr>
          <a:xfrm>
            <a:off x="1551965" y="2557095"/>
            <a:ext cx="1753298" cy="369332"/>
          </a:xfrm>
          <a:prstGeom prst="rect">
            <a:avLst/>
          </a:prstGeom>
          <a:solidFill>
            <a:srgbClr val="FFFFCC"/>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CONTRIBUTIVO</a:t>
            </a:r>
          </a:p>
        </p:txBody>
      </p:sp>
      <p:pic>
        <p:nvPicPr>
          <p:cNvPr id="59" name="Gráfico 58" descr="Perfil de hombre">
            <a:extLst>
              <a:ext uri="{FF2B5EF4-FFF2-40B4-BE49-F238E27FC236}">
                <a16:creationId xmlns:a16="http://schemas.microsoft.com/office/drawing/2014/main" id="{556B801A-246C-498D-87EA-6CC6160DDD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2045" y="3116442"/>
            <a:ext cx="914400" cy="914400"/>
          </a:xfrm>
          <a:prstGeom prst="rect">
            <a:avLst/>
          </a:prstGeom>
        </p:spPr>
      </p:pic>
      <p:pic>
        <p:nvPicPr>
          <p:cNvPr id="60" name="Gráfico 59" descr="Perfil de mujer">
            <a:extLst>
              <a:ext uri="{FF2B5EF4-FFF2-40B4-BE49-F238E27FC236}">
                <a16:creationId xmlns:a16="http://schemas.microsoft.com/office/drawing/2014/main" id="{1EF09D18-62E9-4224-8EBA-C018E4C3DB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4181" y="3116442"/>
            <a:ext cx="914400" cy="914400"/>
          </a:xfrm>
          <a:prstGeom prst="rect">
            <a:avLst/>
          </a:prstGeom>
        </p:spPr>
      </p:pic>
      <p:sp>
        <p:nvSpPr>
          <p:cNvPr id="61" name="CuadroTexto 60">
            <a:extLst>
              <a:ext uri="{FF2B5EF4-FFF2-40B4-BE49-F238E27FC236}">
                <a16:creationId xmlns:a16="http://schemas.microsoft.com/office/drawing/2014/main" id="{C8F7F3A5-D3B0-4A3C-A22A-2F370C5A3539}"/>
              </a:ext>
            </a:extLst>
          </p:cNvPr>
          <p:cNvSpPr txBox="1"/>
          <p:nvPr/>
        </p:nvSpPr>
        <p:spPr>
          <a:xfrm>
            <a:off x="5032968" y="2572434"/>
            <a:ext cx="1753298" cy="369332"/>
          </a:xfrm>
          <a:prstGeom prst="rect">
            <a:avLst/>
          </a:prstGeom>
          <a:solidFill>
            <a:srgbClr val="17AD94"/>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SUBSIDIADO</a:t>
            </a:r>
          </a:p>
        </p:txBody>
      </p:sp>
      <p:pic>
        <p:nvPicPr>
          <p:cNvPr id="62" name="Gráfico 61" descr="Perfil de hombre">
            <a:extLst>
              <a:ext uri="{FF2B5EF4-FFF2-40B4-BE49-F238E27FC236}">
                <a16:creationId xmlns:a16="http://schemas.microsoft.com/office/drawing/2014/main" id="{CAB8FD64-2481-4415-AF7A-1042A88FD9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3386" y="3116442"/>
            <a:ext cx="914400" cy="914400"/>
          </a:xfrm>
          <a:prstGeom prst="rect">
            <a:avLst/>
          </a:prstGeom>
        </p:spPr>
      </p:pic>
      <p:pic>
        <p:nvPicPr>
          <p:cNvPr id="63" name="Gráfico 62" descr="Perfil de mujer">
            <a:extLst>
              <a:ext uri="{FF2B5EF4-FFF2-40B4-BE49-F238E27FC236}">
                <a16:creationId xmlns:a16="http://schemas.microsoft.com/office/drawing/2014/main" id="{9CFB8EFB-63CB-4346-9984-7F9F33186C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5522" y="3116442"/>
            <a:ext cx="914400" cy="914400"/>
          </a:xfrm>
          <a:prstGeom prst="rect">
            <a:avLst/>
          </a:prstGeom>
        </p:spPr>
      </p:pic>
      <p:sp>
        <p:nvSpPr>
          <p:cNvPr id="64" name="CuadroTexto 63">
            <a:extLst>
              <a:ext uri="{FF2B5EF4-FFF2-40B4-BE49-F238E27FC236}">
                <a16:creationId xmlns:a16="http://schemas.microsoft.com/office/drawing/2014/main" id="{9C86BAB6-BBF2-4A02-AEE8-117B091DA5D5}"/>
              </a:ext>
            </a:extLst>
          </p:cNvPr>
          <p:cNvSpPr txBox="1"/>
          <p:nvPr/>
        </p:nvSpPr>
        <p:spPr>
          <a:xfrm>
            <a:off x="8604309" y="2572434"/>
            <a:ext cx="1753298" cy="369332"/>
          </a:xfrm>
          <a:prstGeom prst="rect">
            <a:avLst/>
          </a:prstGeom>
          <a:solidFill>
            <a:srgbClr val="D68680"/>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ESPECIAL</a:t>
            </a:r>
          </a:p>
        </p:txBody>
      </p:sp>
      <p:sp>
        <p:nvSpPr>
          <p:cNvPr id="65" name="CuadroTexto 64">
            <a:extLst>
              <a:ext uri="{FF2B5EF4-FFF2-40B4-BE49-F238E27FC236}">
                <a16:creationId xmlns:a16="http://schemas.microsoft.com/office/drawing/2014/main" id="{3A2214FB-D15D-4BE3-947C-C1F33EC5E73D}"/>
              </a:ext>
            </a:extLst>
          </p:cNvPr>
          <p:cNvSpPr txBox="1"/>
          <p:nvPr/>
        </p:nvSpPr>
        <p:spPr>
          <a:xfrm>
            <a:off x="9385225" y="1274822"/>
            <a:ext cx="2314391" cy="954107"/>
          </a:xfrm>
          <a:prstGeom prst="rect">
            <a:avLst/>
          </a:prstGeom>
          <a:noFill/>
        </p:spPr>
        <p:txBody>
          <a:bodyPr wrap="square" lIns="91440" tIns="45720" rIns="91440" bIns="45720" rtlCol="0" anchor="t">
            <a:spAutoFit/>
          </a:bodyPr>
          <a:lstStyle/>
          <a:p>
            <a:pPr algn="ctr"/>
            <a:r>
              <a:rPr lang="es-ES" sz="2800">
                <a:solidFill>
                  <a:srgbClr val="0070C0"/>
                </a:solidFill>
                <a:latin typeface="Arial Black"/>
              </a:rPr>
              <a:t>50'387.009 afiliados**</a:t>
            </a:r>
          </a:p>
        </p:txBody>
      </p:sp>
      <p:sp>
        <p:nvSpPr>
          <p:cNvPr id="66" name="CuadroTexto 65">
            <a:extLst>
              <a:ext uri="{FF2B5EF4-FFF2-40B4-BE49-F238E27FC236}">
                <a16:creationId xmlns:a16="http://schemas.microsoft.com/office/drawing/2014/main" id="{CD5D34BC-29BF-4FAF-A6DE-F0089D056FF0}"/>
              </a:ext>
            </a:extLst>
          </p:cNvPr>
          <p:cNvSpPr txBox="1"/>
          <p:nvPr/>
        </p:nvSpPr>
        <p:spPr>
          <a:xfrm>
            <a:off x="5095993" y="1284761"/>
            <a:ext cx="2491477" cy="954107"/>
          </a:xfrm>
          <a:prstGeom prst="rect">
            <a:avLst/>
          </a:prstGeom>
          <a:noFill/>
        </p:spPr>
        <p:txBody>
          <a:bodyPr wrap="square" lIns="91440" tIns="45720" rIns="91440" bIns="45720" rtlCol="0" anchor="t">
            <a:spAutoFit/>
          </a:bodyPr>
          <a:lstStyle/>
          <a:p>
            <a:pPr algn="ctr"/>
            <a:r>
              <a:rPr lang="es-ES" sz="2800">
                <a:latin typeface="Arial Black"/>
              </a:rPr>
              <a:t>51'095.847 habitantes*</a:t>
            </a:r>
          </a:p>
        </p:txBody>
      </p:sp>
      <p:sp>
        <p:nvSpPr>
          <p:cNvPr id="67" name="CuadroTexto 66">
            <a:extLst>
              <a:ext uri="{FF2B5EF4-FFF2-40B4-BE49-F238E27FC236}">
                <a16:creationId xmlns:a16="http://schemas.microsoft.com/office/drawing/2014/main" id="{2E90F70E-F537-49A1-9263-38C00098257F}"/>
              </a:ext>
            </a:extLst>
          </p:cNvPr>
          <p:cNvSpPr txBox="1"/>
          <p:nvPr/>
        </p:nvSpPr>
        <p:spPr>
          <a:xfrm>
            <a:off x="7671285" y="1300166"/>
            <a:ext cx="1546310" cy="830997"/>
          </a:xfrm>
          <a:prstGeom prst="rect">
            <a:avLst/>
          </a:prstGeom>
          <a:solidFill>
            <a:srgbClr val="70AD47">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a:ln>
                  <a:noFill/>
                </a:ln>
                <a:solidFill>
                  <a:srgbClr val="1A7C4D"/>
                </a:solidFill>
                <a:effectLst/>
                <a:uLnTx/>
                <a:uFillTx/>
                <a:latin typeface="Arial Rounded MT Bold" panose="020F0704030504030204" pitchFamily="34" charset="0"/>
              </a:rPr>
              <a:t>98%</a:t>
            </a:r>
          </a:p>
        </p:txBody>
      </p:sp>
      <p:sp>
        <p:nvSpPr>
          <p:cNvPr id="68" name="CuadroTexto 67">
            <a:extLst>
              <a:ext uri="{FF2B5EF4-FFF2-40B4-BE49-F238E27FC236}">
                <a16:creationId xmlns:a16="http://schemas.microsoft.com/office/drawing/2014/main" id="{FEA18D2A-FAFE-49DD-84AB-88E8B1C64D1A}"/>
              </a:ext>
            </a:extLst>
          </p:cNvPr>
          <p:cNvSpPr txBox="1"/>
          <p:nvPr/>
        </p:nvSpPr>
        <p:spPr>
          <a:xfrm>
            <a:off x="45561" y="6451429"/>
            <a:ext cx="6740705" cy="369332"/>
          </a:xfrm>
          <a:prstGeom prst="rect">
            <a:avLst/>
          </a:prstGeom>
          <a:noFill/>
        </p:spPr>
        <p:txBody>
          <a:bodyPr wrap="square" rtlCol="0">
            <a:spAutoFit/>
          </a:bodyPr>
          <a:lstStyle/>
          <a:p>
            <a:r>
              <a:rPr lang="es-ES" sz="900">
                <a:solidFill>
                  <a:prstClr val="black"/>
                </a:solidFill>
                <a:latin typeface="Calibri" panose="020F0502020204030204"/>
              </a:rPr>
              <a:t>* Corte a julio de 2021 A partir de la publicación de las proyecciones de población por parte del DANE, correspondientes al Censo 2018</a:t>
            </a:r>
          </a:p>
          <a:p>
            <a:r>
              <a:rPr lang="es-ES" sz="900">
                <a:solidFill>
                  <a:prstClr val="black"/>
                </a:solidFill>
                <a:latin typeface="Calibri" panose="020F0502020204030204"/>
              </a:rPr>
              <a:t>** Total afiliados al SGSSS de BDUA y BDEX a julio de 2021</a:t>
            </a:r>
          </a:p>
        </p:txBody>
      </p:sp>
      <p:sp>
        <p:nvSpPr>
          <p:cNvPr id="69" name="CuadroTexto 68">
            <a:extLst>
              <a:ext uri="{FF2B5EF4-FFF2-40B4-BE49-F238E27FC236}">
                <a16:creationId xmlns:a16="http://schemas.microsoft.com/office/drawing/2014/main" id="{F5305028-95DD-4D9E-BA03-22D1F4A0087E}"/>
              </a:ext>
            </a:extLst>
          </p:cNvPr>
          <p:cNvSpPr txBox="1"/>
          <p:nvPr/>
        </p:nvSpPr>
        <p:spPr>
          <a:xfrm>
            <a:off x="2127578" y="2939434"/>
            <a:ext cx="603473" cy="369332"/>
          </a:xfrm>
          <a:prstGeom prst="rect">
            <a:avLst/>
          </a:prstGeom>
          <a:solidFill>
            <a:srgbClr val="FFFFCC"/>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48%</a:t>
            </a:r>
          </a:p>
        </p:txBody>
      </p:sp>
      <p:sp>
        <p:nvSpPr>
          <p:cNvPr id="70" name="CuadroTexto 69">
            <a:extLst>
              <a:ext uri="{FF2B5EF4-FFF2-40B4-BE49-F238E27FC236}">
                <a16:creationId xmlns:a16="http://schemas.microsoft.com/office/drawing/2014/main" id="{EEF2A213-0723-4324-8FEC-AF2008256F19}"/>
              </a:ext>
            </a:extLst>
          </p:cNvPr>
          <p:cNvSpPr txBox="1"/>
          <p:nvPr/>
        </p:nvSpPr>
        <p:spPr>
          <a:xfrm>
            <a:off x="5584646" y="2955772"/>
            <a:ext cx="603473" cy="369332"/>
          </a:xfrm>
          <a:prstGeom prst="rect">
            <a:avLst/>
          </a:prstGeom>
          <a:solidFill>
            <a:srgbClr val="17AD94"/>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47%</a:t>
            </a:r>
          </a:p>
        </p:txBody>
      </p:sp>
      <p:sp>
        <p:nvSpPr>
          <p:cNvPr id="71" name="CuadroTexto 70">
            <a:extLst>
              <a:ext uri="{FF2B5EF4-FFF2-40B4-BE49-F238E27FC236}">
                <a16:creationId xmlns:a16="http://schemas.microsoft.com/office/drawing/2014/main" id="{DA33FEC9-D826-4D16-8A38-20A99418E9A9}"/>
              </a:ext>
            </a:extLst>
          </p:cNvPr>
          <p:cNvSpPr txBox="1"/>
          <p:nvPr/>
        </p:nvSpPr>
        <p:spPr>
          <a:xfrm>
            <a:off x="9159913" y="2955772"/>
            <a:ext cx="603473" cy="369332"/>
          </a:xfrm>
          <a:prstGeom prst="rect">
            <a:avLst/>
          </a:prstGeom>
          <a:solidFill>
            <a:srgbClr val="D68680"/>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a:t>
            </a:r>
          </a:p>
        </p:txBody>
      </p:sp>
      <p:sp>
        <p:nvSpPr>
          <p:cNvPr id="72" name="CuadroTexto 71">
            <a:extLst>
              <a:ext uri="{FF2B5EF4-FFF2-40B4-BE49-F238E27FC236}">
                <a16:creationId xmlns:a16="http://schemas.microsoft.com/office/drawing/2014/main" id="{CA985348-B39C-4273-8623-6A3F6D99AC0A}"/>
              </a:ext>
            </a:extLst>
          </p:cNvPr>
          <p:cNvSpPr txBox="1"/>
          <p:nvPr/>
        </p:nvSpPr>
        <p:spPr>
          <a:xfrm>
            <a:off x="1213178" y="3761210"/>
            <a:ext cx="914400" cy="584775"/>
          </a:xfrm>
          <a:prstGeom prst="rect">
            <a:avLst/>
          </a:prstGeom>
          <a:noFill/>
        </p:spPr>
        <p:txBody>
          <a:bodyPr wrap="square" rtlCol="0">
            <a:spAutoFit/>
          </a:bodyPr>
          <a:lstStyle/>
          <a:p>
            <a:r>
              <a:rPr lang="es-ES" sz="3200" b="1">
                <a:solidFill>
                  <a:srgbClr val="7030A0"/>
                </a:solidFill>
                <a:latin typeface="Calibri" panose="020F0502020204030204"/>
              </a:rPr>
              <a:t>51%</a:t>
            </a:r>
          </a:p>
        </p:txBody>
      </p:sp>
      <p:sp>
        <p:nvSpPr>
          <p:cNvPr id="73" name="CuadroTexto 72">
            <a:extLst>
              <a:ext uri="{FF2B5EF4-FFF2-40B4-BE49-F238E27FC236}">
                <a16:creationId xmlns:a16="http://schemas.microsoft.com/office/drawing/2014/main" id="{8B9B86E2-030B-4A7D-BA16-4D86BECBC210}"/>
              </a:ext>
            </a:extLst>
          </p:cNvPr>
          <p:cNvSpPr txBox="1"/>
          <p:nvPr/>
        </p:nvSpPr>
        <p:spPr>
          <a:xfrm>
            <a:off x="1751736" y="3259723"/>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24.234.088</a:t>
            </a:r>
          </a:p>
        </p:txBody>
      </p:sp>
      <p:sp>
        <p:nvSpPr>
          <p:cNvPr id="74" name="CuadroTexto 73">
            <a:extLst>
              <a:ext uri="{FF2B5EF4-FFF2-40B4-BE49-F238E27FC236}">
                <a16:creationId xmlns:a16="http://schemas.microsoft.com/office/drawing/2014/main" id="{F3479EBF-F63E-48CE-BAF4-46B66B46C119}"/>
              </a:ext>
            </a:extLst>
          </p:cNvPr>
          <p:cNvSpPr txBox="1"/>
          <p:nvPr/>
        </p:nvSpPr>
        <p:spPr>
          <a:xfrm>
            <a:off x="5228267" y="3274404"/>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23.892.641</a:t>
            </a:r>
          </a:p>
        </p:txBody>
      </p:sp>
      <p:sp>
        <p:nvSpPr>
          <p:cNvPr id="75" name="CuadroTexto 74">
            <a:extLst>
              <a:ext uri="{FF2B5EF4-FFF2-40B4-BE49-F238E27FC236}">
                <a16:creationId xmlns:a16="http://schemas.microsoft.com/office/drawing/2014/main" id="{B4554683-85BB-48A2-B69A-9FA1360F2305}"/>
              </a:ext>
            </a:extLst>
          </p:cNvPr>
          <p:cNvSpPr txBox="1"/>
          <p:nvPr/>
        </p:nvSpPr>
        <p:spPr>
          <a:xfrm>
            <a:off x="8837139" y="3277816"/>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2.260.280</a:t>
            </a:r>
          </a:p>
        </p:txBody>
      </p:sp>
      <p:sp>
        <p:nvSpPr>
          <p:cNvPr id="76" name="CuadroTexto 75">
            <a:extLst>
              <a:ext uri="{FF2B5EF4-FFF2-40B4-BE49-F238E27FC236}">
                <a16:creationId xmlns:a16="http://schemas.microsoft.com/office/drawing/2014/main" id="{07F09D75-40AE-4E38-A231-8C4FEE3DF669}"/>
              </a:ext>
            </a:extLst>
          </p:cNvPr>
          <p:cNvSpPr txBox="1"/>
          <p:nvPr/>
        </p:nvSpPr>
        <p:spPr>
          <a:xfrm>
            <a:off x="4733576" y="3777980"/>
            <a:ext cx="914400" cy="584775"/>
          </a:xfrm>
          <a:prstGeom prst="rect">
            <a:avLst/>
          </a:prstGeom>
          <a:noFill/>
        </p:spPr>
        <p:txBody>
          <a:bodyPr wrap="square" rtlCol="0">
            <a:spAutoFit/>
          </a:bodyPr>
          <a:lstStyle/>
          <a:p>
            <a:r>
              <a:rPr lang="es-ES" sz="3200" b="1">
                <a:solidFill>
                  <a:srgbClr val="7030A0"/>
                </a:solidFill>
                <a:latin typeface="Calibri" panose="020F0502020204030204"/>
              </a:rPr>
              <a:t>51%</a:t>
            </a:r>
          </a:p>
        </p:txBody>
      </p:sp>
      <p:sp>
        <p:nvSpPr>
          <p:cNvPr id="77" name="CuadroTexto 76">
            <a:extLst>
              <a:ext uri="{FF2B5EF4-FFF2-40B4-BE49-F238E27FC236}">
                <a16:creationId xmlns:a16="http://schemas.microsoft.com/office/drawing/2014/main" id="{EDE5D02F-0C12-486E-8E4D-DAB65D7FC864}"/>
              </a:ext>
            </a:extLst>
          </p:cNvPr>
          <p:cNvSpPr txBox="1"/>
          <p:nvPr/>
        </p:nvSpPr>
        <p:spPr>
          <a:xfrm>
            <a:off x="8277071" y="3777744"/>
            <a:ext cx="914400" cy="584775"/>
          </a:xfrm>
          <a:prstGeom prst="rect">
            <a:avLst/>
          </a:prstGeom>
          <a:noFill/>
        </p:spPr>
        <p:txBody>
          <a:bodyPr wrap="square" rtlCol="0">
            <a:spAutoFit/>
          </a:bodyPr>
          <a:lstStyle/>
          <a:p>
            <a:r>
              <a:rPr lang="es-ES" sz="3200" b="1">
                <a:solidFill>
                  <a:srgbClr val="7030A0"/>
                </a:solidFill>
                <a:latin typeface="Calibri" panose="020F0502020204030204"/>
              </a:rPr>
              <a:t>47%</a:t>
            </a:r>
          </a:p>
        </p:txBody>
      </p:sp>
      <p:sp>
        <p:nvSpPr>
          <p:cNvPr id="78" name="CuadroTexto 77">
            <a:extLst>
              <a:ext uri="{FF2B5EF4-FFF2-40B4-BE49-F238E27FC236}">
                <a16:creationId xmlns:a16="http://schemas.microsoft.com/office/drawing/2014/main" id="{AB48182B-9EFC-4F7C-9940-BABE0F7E675F}"/>
              </a:ext>
            </a:extLst>
          </p:cNvPr>
          <p:cNvSpPr txBox="1"/>
          <p:nvPr/>
        </p:nvSpPr>
        <p:spPr>
          <a:xfrm>
            <a:off x="2773091" y="3761210"/>
            <a:ext cx="914400" cy="584775"/>
          </a:xfrm>
          <a:prstGeom prst="rect">
            <a:avLst/>
          </a:prstGeom>
          <a:noFill/>
        </p:spPr>
        <p:txBody>
          <a:bodyPr wrap="square" rtlCol="0">
            <a:spAutoFit/>
          </a:bodyPr>
          <a:lstStyle/>
          <a:p>
            <a:r>
              <a:rPr lang="es-ES" sz="3200" b="1">
                <a:solidFill>
                  <a:srgbClr val="0070C0"/>
                </a:solidFill>
                <a:latin typeface="Calibri" panose="020F0502020204030204"/>
              </a:rPr>
              <a:t>49%</a:t>
            </a:r>
          </a:p>
        </p:txBody>
      </p:sp>
      <p:sp>
        <p:nvSpPr>
          <p:cNvPr id="79" name="CuadroTexto 78">
            <a:extLst>
              <a:ext uri="{FF2B5EF4-FFF2-40B4-BE49-F238E27FC236}">
                <a16:creationId xmlns:a16="http://schemas.microsoft.com/office/drawing/2014/main" id="{C87DBD74-870D-4647-B3D4-757AD9165AEA}"/>
              </a:ext>
            </a:extLst>
          </p:cNvPr>
          <p:cNvSpPr txBox="1"/>
          <p:nvPr/>
        </p:nvSpPr>
        <p:spPr>
          <a:xfrm>
            <a:off x="6228676" y="3777744"/>
            <a:ext cx="914400" cy="584775"/>
          </a:xfrm>
          <a:prstGeom prst="rect">
            <a:avLst/>
          </a:prstGeom>
          <a:noFill/>
        </p:spPr>
        <p:txBody>
          <a:bodyPr wrap="square" rtlCol="0">
            <a:spAutoFit/>
          </a:bodyPr>
          <a:lstStyle/>
          <a:p>
            <a:r>
              <a:rPr lang="es-ES" sz="3200" b="1">
                <a:solidFill>
                  <a:srgbClr val="0070C0"/>
                </a:solidFill>
                <a:latin typeface="Calibri" panose="020F0502020204030204"/>
              </a:rPr>
              <a:t>49%</a:t>
            </a:r>
          </a:p>
        </p:txBody>
      </p:sp>
      <p:sp>
        <p:nvSpPr>
          <p:cNvPr id="80" name="CuadroTexto 79">
            <a:extLst>
              <a:ext uri="{FF2B5EF4-FFF2-40B4-BE49-F238E27FC236}">
                <a16:creationId xmlns:a16="http://schemas.microsoft.com/office/drawing/2014/main" id="{B9DD0F94-A4D3-422A-898D-F9DDD137C09F}"/>
              </a:ext>
            </a:extLst>
          </p:cNvPr>
          <p:cNvSpPr txBox="1"/>
          <p:nvPr/>
        </p:nvSpPr>
        <p:spPr>
          <a:xfrm>
            <a:off x="9763386" y="3792090"/>
            <a:ext cx="914400" cy="584775"/>
          </a:xfrm>
          <a:prstGeom prst="rect">
            <a:avLst/>
          </a:prstGeom>
          <a:noFill/>
        </p:spPr>
        <p:txBody>
          <a:bodyPr wrap="square" rtlCol="0">
            <a:spAutoFit/>
          </a:bodyPr>
          <a:lstStyle/>
          <a:p>
            <a:r>
              <a:rPr lang="es-ES" sz="3200" b="1">
                <a:solidFill>
                  <a:srgbClr val="0070C0"/>
                </a:solidFill>
                <a:latin typeface="Calibri" panose="020F0502020204030204"/>
              </a:rPr>
              <a:t>53%</a:t>
            </a:r>
          </a:p>
        </p:txBody>
      </p:sp>
      <p:graphicFrame>
        <p:nvGraphicFramePr>
          <p:cNvPr id="81" name="Gráfico 80">
            <a:extLst>
              <a:ext uri="{FF2B5EF4-FFF2-40B4-BE49-F238E27FC236}">
                <a16:creationId xmlns:a16="http://schemas.microsoft.com/office/drawing/2014/main" id="{3649821F-1638-4E06-BD21-DFECCF8371DF}"/>
              </a:ext>
            </a:extLst>
          </p:cNvPr>
          <p:cNvGraphicFramePr>
            <a:graphicFrameLocks/>
          </p:cNvGraphicFramePr>
          <p:nvPr>
            <p:extLst>
              <p:ext uri="{D42A27DB-BD31-4B8C-83A1-F6EECF244321}">
                <p14:modId xmlns:p14="http://schemas.microsoft.com/office/powerpoint/2010/main" val="2193848283"/>
              </p:ext>
            </p:extLst>
          </p:nvPr>
        </p:nvGraphicFramePr>
        <p:xfrm>
          <a:off x="664150" y="4174123"/>
          <a:ext cx="3131225" cy="23033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2" name="Gráfico 81">
            <a:extLst>
              <a:ext uri="{FF2B5EF4-FFF2-40B4-BE49-F238E27FC236}">
                <a16:creationId xmlns:a16="http://schemas.microsoft.com/office/drawing/2014/main" id="{D38BB1E2-9531-45DC-A83D-872A5571843E}"/>
              </a:ext>
            </a:extLst>
          </p:cNvPr>
          <p:cNvGraphicFramePr>
            <a:graphicFrameLocks/>
          </p:cNvGraphicFramePr>
          <p:nvPr>
            <p:extLst>
              <p:ext uri="{D42A27DB-BD31-4B8C-83A1-F6EECF244321}">
                <p14:modId xmlns:p14="http://schemas.microsoft.com/office/powerpoint/2010/main" val="3104645015"/>
              </p:ext>
            </p:extLst>
          </p:nvPr>
        </p:nvGraphicFramePr>
        <p:xfrm>
          <a:off x="3914930" y="4223277"/>
          <a:ext cx="3265850" cy="22435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3" name="Gráfico 82">
            <a:extLst>
              <a:ext uri="{FF2B5EF4-FFF2-40B4-BE49-F238E27FC236}">
                <a16:creationId xmlns:a16="http://schemas.microsoft.com/office/drawing/2014/main" id="{BF222264-70EE-4304-A33C-839A940BBDC2}"/>
              </a:ext>
            </a:extLst>
          </p:cNvPr>
          <p:cNvGraphicFramePr>
            <a:graphicFrameLocks/>
          </p:cNvGraphicFramePr>
          <p:nvPr>
            <p:extLst>
              <p:ext uri="{D42A27DB-BD31-4B8C-83A1-F6EECF244321}">
                <p14:modId xmlns:p14="http://schemas.microsoft.com/office/powerpoint/2010/main" val="1519336243"/>
              </p:ext>
            </p:extLst>
          </p:nvPr>
        </p:nvGraphicFramePr>
        <p:xfrm>
          <a:off x="7852547" y="4254832"/>
          <a:ext cx="3265850" cy="2222643"/>
        </p:xfrm>
        <a:graphic>
          <a:graphicData uri="http://schemas.openxmlformats.org/drawingml/2006/chart">
            <c:chart xmlns:c="http://schemas.openxmlformats.org/drawingml/2006/chart" xmlns:r="http://schemas.openxmlformats.org/officeDocument/2006/relationships" r:id="rId11"/>
          </a:graphicData>
        </a:graphic>
      </p:graphicFrame>
      <p:sp>
        <p:nvSpPr>
          <p:cNvPr id="84" name="Bocadillo: rectángulo 83">
            <a:extLst>
              <a:ext uri="{FF2B5EF4-FFF2-40B4-BE49-F238E27FC236}">
                <a16:creationId xmlns:a16="http://schemas.microsoft.com/office/drawing/2014/main" id="{38971E42-9753-4584-A468-B7CDCE96644B}"/>
              </a:ext>
            </a:extLst>
          </p:cNvPr>
          <p:cNvSpPr/>
          <p:nvPr/>
        </p:nvSpPr>
        <p:spPr>
          <a:xfrm>
            <a:off x="10542421" y="2334042"/>
            <a:ext cx="1609295" cy="1376358"/>
          </a:xfrm>
          <a:prstGeom prst="wedgeRectCallout">
            <a:avLst>
              <a:gd name="adj1" fmla="val -61562"/>
              <a:gd name="adj2" fmla="val -18965"/>
            </a:avLst>
          </a:prstGeom>
          <a:noFill/>
          <a:ln w="12700"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Cotizantes o beneficiarios de: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Fuerzas Militares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Magisterio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Policía Nacional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Ecopetrol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Universidades Públicas</a:t>
            </a:r>
          </a:p>
        </p:txBody>
      </p:sp>
    </p:spTree>
    <p:extLst>
      <p:ext uri="{BB962C8B-B14F-4D97-AF65-F5344CB8AC3E}">
        <p14:creationId xmlns:p14="http://schemas.microsoft.com/office/powerpoint/2010/main" val="67786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738288-9A0F-814B-903C-1F39C0D919F6}"/>
              </a:ext>
            </a:extLst>
          </p:cNvPr>
          <p:cNvSpPr/>
          <p:nvPr/>
        </p:nvSpPr>
        <p:spPr>
          <a:xfrm>
            <a:off x="8478982" y="-24245"/>
            <a:ext cx="3713018" cy="688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 name="Título 1">
            <a:extLst>
              <a:ext uri="{FF2B5EF4-FFF2-40B4-BE49-F238E27FC236}">
                <a16:creationId xmlns:a16="http://schemas.microsoft.com/office/drawing/2014/main" id="{CA7850D3-757E-704B-84A2-B21FD7F673F0}"/>
              </a:ext>
            </a:extLst>
          </p:cNvPr>
          <p:cNvSpPr txBox="1">
            <a:spLocks/>
          </p:cNvSpPr>
          <p:nvPr/>
        </p:nvSpPr>
        <p:spPr>
          <a:xfrm>
            <a:off x="8588830" y="610796"/>
            <a:ext cx="3493322" cy="490400"/>
          </a:xfrm>
          <a:prstGeom prst="rect">
            <a:avLst/>
          </a:prstGeom>
        </p:spPr>
        <p:txBody>
          <a:bodyPr/>
          <a:lst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a:lstStyle>
          <a:p>
            <a:pPr algn="ctr" defTabSz="914400"/>
            <a:r>
              <a:rPr lang="es-CO" sz="3800" spc="-150">
                <a:solidFill>
                  <a:srgbClr val="5269AE"/>
                </a:solidFill>
                <a:latin typeface="Arial" panose="020B0604020202020204" pitchFamily="34" charset="0"/>
                <a:ea typeface="+mn-ea"/>
                <a:cs typeface="Arial" panose="020B0604020202020204" pitchFamily="34" charset="0"/>
              </a:rPr>
              <a:t>Cobertura en Aseguramiento</a:t>
            </a:r>
            <a:endParaRPr lang="es-ES_tradnl" sz="3800" spc="-150">
              <a:solidFill>
                <a:srgbClr val="5269AE"/>
              </a:solidFill>
              <a:latin typeface="Arial" panose="020B0604020202020204" pitchFamily="34" charset="0"/>
              <a:ea typeface="+mn-ea"/>
              <a:cs typeface="Arial" panose="020B0604020202020204" pitchFamily="34" charset="0"/>
            </a:endParaRPr>
          </a:p>
        </p:txBody>
      </p:sp>
      <p:sp>
        <p:nvSpPr>
          <p:cNvPr id="4" name="CuadroTexto 4">
            <a:extLst>
              <a:ext uri="{FF2B5EF4-FFF2-40B4-BE49-F238E27FC236}">
                <a16:creationId xmlns:a16="http://schemas.microsoft.com/office/drawing/2014/main" id="{3DDE70EE-ACC8-D344-9735-C6F4F1F2DEF3}"/>
              </a:ext>
            </a:extLst>
          </p:cNvPr>
          <p:cNvSpPr txBox="1"/>
          <p:nvPr/>
        </p:nvSpPr>
        <p:spPr>
          <a:xfrm>
            <a:off x="8708197" y="1965035"/>
            <a:ext cx="3254587" cy="2308324"/>
          </a:xfrm>
          <a:prstGeom prst="rect">
            <a:avLst/>
          </a:prstGeom>
          <a:noFill/>
        </p:spPr>
        <p:txBody>
          <a:bodyPr wrap="square" rtlCol="0">
            <a:spAutoFit/>
          </a:bodyPr>
          <a:lstStyle/>
          <a:p>
            <a:r>
              <a:rPr lang="es-ES"/>
              <a:t>Los ciudadanos se encuentran afiliados al Sistema General de Seguridad Social en Salud a través del Régimen Contributivo, Subsidiado y Régimen especial o de excepción.</a:t>
            </a:r>
          </a:p>
        </p:txBody>
      </p:sp>
      <p:pic>
        <p:nvPicPr>
          <p:cNvPr id="8" name="Picture 7">
            <a:extLst>
              <a:ext uri="{FF2B5EF4-FFF2-40B4-BE49-F238E27FC236}">
                <a16:creationId xmlns:a16="http://schemas.microsoft.com/office/drawing/2014/main" id="{97F8758B-8496-4841-B904-6AF99EDC53CF}"/>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flipH="1">
            <a:off x="9056734" y="4594348"/>
            <a:ext cx="733478" cy="3848100"/>
          </a:xfrm>
          <a:prstGeom prst="rect">
            <a:avLst/>
          </a:prstGeom>
        </p:spPr>
      </p:pic>
      <p:cxnSp>
        <p:nvCxnSpPr>
          <p:cNvPr id="7" name="Straight Connector 6">
            <a:extLst>
              <a:ext uri="{FF2B5EF4-FFF2-40B4-BE49-F238E27FC236}">
                <a16:creationId xmlns:a16="http://schemas.microsoft.com/office/drawing/2014/main" id="{EB81351A-DFF0-A248-AC15-62DEF9C180B9}"/>
              </a:ext>
            </a:extLst>
          </p:cNvPr>
          <p:cNvCxnSpPr/>
          <p:nvPr/>
        </p:nvCxnSpPr>
        <p:spPr>
          <a:xfrm>
            <a:off x="8588830" y="1848323"/>
            <a:ext cx="3493322" cy="0"/>
          </a:xfrm>
          <a:prstGeom prst="line">
            <a:avLst/>
          </a:prstGeom>
          <a:ln w="12700">
            <a:solidFill>
              <a:srgbClr val="5269AE"/>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0959D0B-9406-4D07-B9FB-FD04C3D36F9E}"/>
              </a:ext>
            </a:extLst>
          </p:cNvPr>
          <p:cNvSpPr txBox="1"/>
          <p:nvPr/>
        </p:nvSpPr>
        <p:spPr>
          <a:xfrm>
            <a:off x="931392" y="1276976"/>
            <a:ext cx="527758" cy="276999"/>
          </a:xfrm>
          <a:prstGeom prst="rect">
            <a:avLst/>
          </a:prstGeom>
          <a:noFill/>
        </p:spPr>
        <p:txBody>
          <a:bodyPr wrap="square" rtlCol="0">
            <a:spAutoFit/>
          </a:bodyPr>
          <a:lstStyle/>
          <a:p>
            <a:r>
              <a:rPr lang="es-ES" sz="1200">
                <a:solidFill>
                  <a:schemeClr val="bg1"/>
                </a:solidFill>
              </a:rPr>
              <a:t>16%</a:t>
            </a:r>
          </a:p>
        </p:txBody>
      </p:sp>
      <p:sp>
        <p:nvSpPr>
          <p:cNvPr id="10" name="CuadroTexto 9">
            <a:extLst>
              <a:ext uri="{FF2B5EF4-FFF2-40B4-BE49-F238E27FC236}">
                <a16:creationId xmlns:a16="http://schemas.microsoft.com/office/drawing/2014/main" id="{9D2ADB04-A6D6-4D1C-A7D4-57B55B789021}"/>
              </a:ext>
            </a:extLst>
          </p:cNvPr>
          <p:cNvSpPr txBox="1"/>
          <p:nvPr/>
        </p:nvSpPr>
        <p:spPr>
          <a:xfrm>
            <a:off x="1410513" y="2703699"/>
            <a:ext cx="527758" cy="276999"/>
          </a:xfrm>
          <a:prstGeom prst="rect">
            <a:avLst/>
          </a:prstGeom>
          <a:noFill/>
        </p:spPr>
        <p:txBody>
          <a:bodyPr wrap="square" rtlCol="0">
            <a:spAutoFit/>
          </a:bodyPr>
          <a:lstStyle/>
          <a:p>
            <a:r>
              <a:rPr lang="es-ES" sz="1200">
                <a:solidFill>
                  <a:schemeClr val="bg1"/>
                </a:solidFill>
              </a:rPr>
              <a:t>9%</a:t>
            </a:r>
          </a:p>
        </p:txBody>
      </p:sp>
      <p:sp>
        <p:nvSpPr>
          <p:cNvPr id="11" name="CuadroTexto 10">
            <a:extLst>
              <a:ext uri="{FF2B5EF4-FFF2-40B4-BE49-F238E27FC236}">
                <a16:creationId xmlns:a16="http://schemas.microsoft.com/office/drawing/2014/main" id="{06B62E94-FD70-4526-89D0-002CCD674C73}"/>
              </a:ext>
            </a:extLst>
          </p:cNvPr>
          <p:cNvSpPr txBox="1"/>
          <p:nvPr/>
        </p:nvSpPr>
        <p:spPr>
          <a:xfrm>
            <a:off x="1784959" y="2842198"/>
            <a:ext cx="527758" cy="276999"/>
          </a:xfrm>
          <a:prstGeom prst="rect">
            <a:avLst/>
          </a:prstGeom>
          <a:noFill/>
        </p:spPr>
        <p:txBody>
          <a:bodyPr wrap="square" rtlCol="0">
            <a:spAutoFit/>
          </a:bodyPr>
          <a:lstStyle/>
          <a:p>
            <a:r>
              <a:rPr lang="es-ES" sz="1200">
                <a:solidFill>
                  <a:schemeClr val="bg1"/>
                </a:solidFill>
              </a:rPr>
              <a:t>9%</a:t>
            </a:r>
          </a:p>
        </p:txBody>
      </p:sp>
      <p:sp>
        <p:nvSpPr>
          <p:cNvPr id="12" name="CuadroTexto 11">
            <a:extLst>
              <a:ext uri="{FF2B5EF4-FFF2-40B4-BE49-F238E27FC236}">
                <a16:creationId xmlns:a16="http://schemas.microsoft.com/office/drawing/2014/main" id="{0998B144-8514-4FBE-AFBB-C27F67AD223B}"/>
              </a:ext>
            </a:extLst>
          </p:cNvPr>
          <p:cNvSpPr txBox="1"/>
          <p:nvPr/>
        </p:nvSpPr>
        <p:spPr>
          <a:xfrm>
            <a:off x="2189884" y="2980697"/>
            <a:ext cx="527758" cy="276999"/>
          </a:xfrm>
          <a:prstGeom prst="rect">
            <a:avLst/>
          </a:prstGeom>
          <a:noFill/>
        </p:spPr>
        <p:txBody>
          <a:bodyPr wrap="square" rtlCol="0">
            <a:spAutoFit/>
          </a:bodyPr>
          <a:lstStyle/>
          <a:p>
            <a:r>
              <a:rPr lang="es-ES" sz="1200">
                <a:solidFill>
                  <a:schemeClr val="bg1"/>
                </a:solidFill>
              </a:rPr>
              <a:t>8%</a:t>
            </a:r>
          </a:p>
        </p:txBody>
      </p:sp>
      <p:sp>
        <p:nvSpPr>
          <p:cNvPr id="13" name="CuadroTexto 12">
            <a:extLst>
              <a:ext uri="{FF2B5EF4-FFF2-40B4-BE49-F238E27FC236}">
                <a16:creationId xmlns:a16="http://schemas.microsoft.com/office/drawing/2014/main" id="{A369394A-181F-43B9-BD9C-9300C032CE1F}"/>
              </a:ext>
            </a:extLst>
          </p:cNvPr>
          <p:cNvSpPr txBox="1"/>
          <p:nvPr/>
        </p:nvSpPr>
        <p:spPr>
          <a:xfrm>
            <a:off x="9900778" y="4203159"/>
            <a:ext cx="2181373" cy="2462213"/>
          </a:xfrm>
          <a:prstGeom prst="rect">
            <a:avLst/>
          </a:prstGeom>
          <a:noFill/>
        </p:spPr>
        <p:txBody>
          <a:bodyPr wrap="square" rtlCol="0">
            <a:spAutoFit/>
          </a:bodyPr>
          <a:lstStyle/>
          <a:p>
            <a:r>
              <a:rPr lang="es-ES" sz="1400">
                <a:solidFill>
                  <a:schemeClr val="tx1">
                    <a:lumMod val="65000"/>
                    <a:lumOff val="35000"/>
                  </a:schemeClr>
                </a:solidFill>
              </a:rPr>
              <a:t>Las 6 EPS con mayor cantidad de usuarios son Nueva EPS, EPS Sura, EPS Sanitas, Salud Total</a:t>
            </a:r>
            <a:r>
              <a:rPr lang="es-CO" sz="1400">
                <a:solidFill>
                  <a:schemeClr val="tx1">
                    <a:lumMod val="65000"/>
                    <a:lumOff val="35000"/>
                  </a:schemeClr>
                </a:solidFill>
              </a:rPr>
              <a:t>, Coosalud y Famisanar, juntas cubren al 52% de los afiliados.</a:t>
            </a:r>
          </a:p>
          <a:p>
            <a:endParaRPr lang="es-CO" sz="1400">
              <a:solidFill>
                <a:schemeClr val="tx1">
                  <a:lumMod val="65000"/>
                  <a:lumOff val="35000"/>
                </a:schemeClr>
              </a:solidFill>
            </a:endParaRPr>
          </a:p>
          <a:p>
            <a:r>
              <a:rPr lang="es-CO" sz="1400">
                <a:solidFill>
                  <a:schemeClr val="tx1">
                    <a:lumMod val="65000"/>
                    <a:lumOff val="35000"/>
                  </a:schemeClr>
                </a:solidFill>
              </a:rPr>
              <a:t>El régimen especial y de excepción abarca el 4% de la población afiliada.</a:t>
            </a:r>
          </a:p>
        </p:txBody>
      </p:sp>
      <p:sp>
        <p:nvSpPr>
          <p:cNvPr id="14" name="TextBox 38">
            <a:extLst>
              <a:ext uri="{FF2B5EF4-FFF2-40B4-BE49-F238E27FC236}">
                <a16:creationId xmlns:a16="http://schemas.microsoft.com/office/drawing/2014/main" id="{4D1E2FCF-18B3-44EE-B88E-37CC8BE3BDBF}"/>
              </a:ext>
            </a:extLst>
          </p:cNvPr>
          <p:cNvSpPr txBox="1"/>
          <p:nvPr/>
        </p:nvSpPr>
        <p:spPr>
          <a:xfrm>
            <a:off x="1340682" y="0"/>
            <a:ext cx="6723548" cy="830997"/>
          </a:xfrm>
          <a:prstGeom prst="rect">
            <a:avLst/>
          </a:prstGeom>
          <a:noFill/>
        </p:spPr>
        <p:txBody>
          <a:bodyPr wrap="square" lIns="91440" tIns="45720" rIns="91440" bIns="45720" rtlCol="0" anchor="t">
            <a:spAutoFit/>
          </a:bodyPr>
          <a:lstStyle/>
          <a:p>
            <a:r>
              <a:rPr lang="es-CO" sz="2400" b="1">
                <a:solidFill>
                  <a:srgbClr val="009999"/>
                </a:solidFill>
                <a:latin typeface="Calibri"/>
                <a:ea typeface="+mj-ea"/>
                <a:cs typeface="Calibri"/>
              </a:rPr>
              <a:t>GRUPOS DE VALOR DE LA ADRES</a:t>
            </a:r>
            <a:endParaRPr lang="es-ES"/>
          </a:p>
          <a:p>
            <a:r>
              <a:rPr lang="es-CO" sz="2400" b="1">
                <a:solidFill>
                  <a:srgbClr val="009999"/>
                </a:solidFill>
                <a:latin typeface="Calibri"/>
                <a:cs typeface="Calibri"/>
              </a:rPr>
              <a:t>EPS – EOC (Entidades Aseguradoras)</a:t>
            </a:r>
          </a:p>
        </p:txBody>
      </p:sp>
      <p:sp>
        <p:nvSpPr>
          <p:cNvPr id="15" name="Rectangle 34">
            <a:extLst>
              <a:ext uri="{FF2B5EF4-FFF2-40B4-BE49-F238E27FC236}">
                <a16:creationId xmlns:a16="http://schemas.microsoft.com/office/drawing/2014/main" id="{5190C3EA-2A2E-415E-81CD-1C938C0128D7}"/>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 name="TextBox 36">
            <a:extLst>
              <a:ext uri="{FF2B5EF4-FFF2-40B4-BE49-F238E27FC236}">
                <a16:creationId xmlns:a16="http://schemas.microsoft.com/office/drawing/2014/main" id="{F8065948-3973-474F-A210-686A68FC1AA2}"/>
              </a:ext>
            </a:extLst>
          </p:cNvPr>
          <p:cNvSpPr txBox="1"/>
          <p:nvPr/>
        </p:nvSpPr>
        <p:spPr>
          <a:xfrm>
            <a:off x="391839" y="-61556"/>
            <a:ext cx="110117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1</a:t>
            </a:r>
            <a:endParaRPr lang="es-ES_tradnl" sz="6000" b="1" spc="150">
              <a:solidFill>
                <a:schemeClr val="bg1"/>
              </a:solidFill>
              <a:latin typeface="Arial" panose="020B0604020202020204" pitchFamily="34" charset="0"/>
              <a:cs typeface="Arial" panose="020B0604020202020204" pitchFamily="34" charset="0"/>
            </a:endParaRPr>
          </a:p>
        </p:txBody>
      </p:sp>
      <p:cxnSp>
        <p:nvCxnSpPr>
          <p:cNvPr id="17" name="Straight Connector 35">
            <a:extLst>
              <a:ext uri="{FF2B5EF4-FFF2-40B4-BE49-F238E27FC236}">
                <a16:creationId xmlns:a16="http://schemas.microsoft.com/office/drawing/2014/main" id="{E9557107-BF37-477F-8523-9B18684738AE}"/>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47AD09A8-61D1-45F0-AF3B-61451C268777}"/>
              </a:ext>
            </a:extLst>
          </p:cNvPr>
          <p:cNvPicPr>
            <a:picLocks noChangeAspect="1"/>
          </p:cNvPicPr>
          <p:nvPr/>
        </p:nvPicPr>
        <p:blipFill>
          <a:blip r:embed="rId4"/>
          <a:stretch>
            <a:fillRect/>
          </a:stretch>
        </p:blipFill>
        <p:spPr>
          <a:xfrm>
            <a:off x="170391" y="1011894"/>
            <a:ext cx="8175445" cy="5163760"/>
          </a:xfrm>
          <a:prstGeom prst="rect">
            <a:avLst/>
          </a:prstGeom>
        </p:spPr>
      </p:pic>
      <p:sp>
        <p:nvSpPr>
          <p:cNvPr id="2" name="CuadroTexto 1">
            <a:extLst>
              <a:ext uri="{FF2B5EF4-FFF2-40B4-BE49-F238E27FC236}">
                <a16:creationId xmlns:a16="http://schemas.microsoft.com/office/drawing/2014/main" id="{5A7507A6-DFF1-4424-9148-13477A8DCE88}"/>
              </a:ext>
            </a:extLst>
          </p:cNvPr>
          <p:cNvSpPr txBox="1"/>
          <p:nvPr/>
        </p:nvSpPr>
        <p:spPr>
          <a:xfrm>
            <a:off x="45561" y="6451429"/>
            <a:ext cx="6740705" cy="230832"/>
          </a:xfrm>
          <a:prstGeom prst="rect">
            <a:avLst/>
          </a:prstGeom>
          <a:noFill/>
        </p:spPr>
        <p:txBody>
          <a:bodyPr wrap="square" lIns="91440" tIns="45720" rIns="91440" bIns="45720" rtlCol="0" anchor="t">
            <a:spAutoFit/>
          </a:bodyPr>
          <a:lstStyle/>
          <a:p>
            <a:r>
              <a:rPr lang="es-ES" sz="900">
                <a:solidFill>
                  <a:srgbClr val="FFFFFF"/>
                </a:solidFill>
                <a:latin typeface="Calibri" panose="020F0502020204030204"/>
              </a:rPr>
              <a:t>Fuente:  BDUA y BDEX a julio de 2021</a:t>
            </a:r>
            <a:endParaRPr lang="es-ES">
              <a:cs typeface="Arial"/>
            </a:endParaRPr>
          </a:p>
        </p:txBody>
      </p:sp>
    </p:spTree>
    <p:extLst>
      <p:ext uri="{BB962C8B-B14F-4D97-AF65-F5344CB8AC3E}">
        <p14:creationId xmlns:p14="http://schemas.microsoft.com/office/powerpoint/2010/main" val="400617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panose="020B0604020202020204" pitchFamily="34" charset="0"/>
                <a:cs typeface="Arial" panose="020B0604020202020204" pitchFamily="34" charset="0"/>
              </a:rPr>
              <a:t>2</a:t>
            </a:r>
            <a:endParaRPr lang="es-ES"/>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9536" y="11824"/>
            <a:ext cx="2340000" cy="620100"/>
          </a:xfrm>
          <a:prstGeom prst="rect">
            <a:avLst/>
          </a:prstGeom>
        </p:spPr>
      </p:pic>
      <p:sp>
        <p:nvSpPr>
          <p:cNvPr id="41" name="Rectángulo: esquinas redondeadas 40">
            <a:extLst>
              <a:ext uri="{FF2B5EF4-FFF2-40B4-BE49-F238E27FC236}">
                <a16:creationId xmlns:a16="http://schemas.microsoft.com/office/drawing/2014/main" id="{D9747E78-8106-45EB-8C3C-D0D2BB2DCB37}"/>
              </a:ext>
            </a:extLst>
          </p:cNvPr>
          <p:cNvSpPr/>
          <p:nvPr/>
        </p:nvSpPr>
        <p:spPr>
          <a:xfrm>
            <a:off x="181014" y="1661899"/>
            <a:ext cx="5722637" cy="1398836"/>
          </a:xfrm>
          <a:prstGeom prst="roundRect">
            <a:avLst>
              <a:gd name="adj" fmla="val 10620"/>
            </a:avLst>
          </a:prstGeom>
          <a:solidFill>
            <a:sysClr val="window" lastClr="FFFFFF"/>
          </a:solidFill>
          <a:ln w="57150" cap="flat" cmpd="sng" algn="ctr">
            <a:solidFill>
              <a:srgbClr val="4472C4"/>
            </a:solidFill>
            <a:prstDash val="solid"/>
            <a:miter lim="800000"/>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Auditorías a Bases de Datos.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Verificación de novedades y de actualización de información.</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Consulta a Bases de Datos (BDUA – BDEX).</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Atención PQRSD relacionada con información de afiliados.</a:t>
            </a:r>
          </a:p>
        </p:txBody>
      </p:sp>
      <p:sp>
        <p:nvSpPr>
          <p:cNvPr id="42" name="Rectángulo: esquinas redondeadas 41">
            <a:extLst>
              <a:ext uri="{FF2B5EF4-FFF2-40B4-BE49-F238E27FC236}">
                <a16:creationId xmlns:a16="http://schemas.microsoft.com/office/drawing/2014/main" id="{EE4163D0-9D91-4202-82B3-1756E02C2767}"/>
              </a:ext>
            </a:extLst>
          </p:cNvPr>
          <p:cNvSpPr/>
          <p:nvPr/>
        </p:nvSpPr>
        <p:spPr>
          <a:xfrm>
            <a:off x="6496374" y="1531622"/>
            <a:ext cx="5596722" cy="1659721"/>
          </a:xfrm>
          <a:prstGeom prst="roundRect">
            <a:avLst>
              <a:gd name="adj" fmla="val 11257"/>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reconocimiento y giro de Unidades de Pago por Capitación (UPC*) del Régimen Contributivo (RC) y Subsidiado (RS).</a:t>
            </a:r>
            <a:endParaRPr lang="es-ES" sz="1400" dirty="0">
              <a:cs typeface="Arial"/>
            </a:endParaRPr>
          </a:p>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reconocimiento y pago de presupuestos máximos.</a:t>
            </a:r>
            <a:endParaRPr lang="es-ES" sz="1400" b="0" i="0" u="none" strike="noStrike" kern="0" cap="none" spc="0" normalizeH="0" baseline="0" noProof="0" dirty="0">
              <a:ln>
                <a:noFill/>
              </a:ln>
              <a:effectLst/>
              <a:uLnTx/>
              <a:uFillTx/>
              <a:latin typeface="Calibri" panose="020F0502020204030204"/>
              <a:cs typeface="Calibri" panose="020F0502020204030204"/>
            </a:endParaRPr>
          </a:p>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y pago de prestaciones económicas </a:t>
            </a:r>
            <a:r>
              <a:rPr lang="es-ES" sz="1400" kern="0" dirty="0">
                <a:latin typeface="Calibri" panose="020F0502020204030204"/>
              </a:rPr>
              <a:t>RC</a:t>
            </a:r>
            <a:r>
              <a:rPr kumimoji="0" lang="es-ES" sz="1400" b="0" i="0" u="none" strike="noStrike" kern="0" cap="none" spc="0" normalizeH="0" baseline="0" noProof="0" dirty="0">
                <a:ln>
                  <a:noFill/>
                </a:ln>
                <a:effectLst/>
                <a:uLnTx/>
                <a:uFillTx/>
                <a:latin typeface="Calibri" panose="020F0502020204030204"/>
                <a:ea typeface="+mn-ea"/>
                <a:cs typeface="+mn-cs"/>
              </a:rPr>
              <a:t>.</a:t>
            </a:r>
            <a:endParaRPr lang="es-ES" sz="1400" b="0" i="0" u="none" strike="noStrike" kern="0" cap="none" spc="0" normalizeH="0" baseline="0" noProof="0" dirty="0">
              <a:ln>
                <a:noFill/>
              </a:ln>
              <a:effectLst/>
              <a:uLnTx/>
              <a:uFillTx/>
              <a:latin typeface="Calibri" panose="020F0502020204030204"/>
              <a:cs typeface="Calibri" panose="020F0502020204030204"/>
            </a:endParaRPr>
          </a:p>
          <a:p>
            <a:pPr marL="198120" indent="-198120" algn="just">
              <a:buFont typeface="Wingdings" panose="05000000000000000000" pitchFamily="2" charset="2"/>
              <a:buChar char="Ø"/>
              <a:defRPr/>
            </a:pPr>
            <a:r>
              <a:rPr kumimoji="0" lang="es-ES" sz="1400" b="0" i="0" u="none" strike="noStrike" kern="0" cap="none" spc="0" normalizeH="0" baseline="0" noProof="0" dirty="0">
                <a:ln>
                  <a:noFill/>
                </a:ln>
                <a:effectLst/>
                <a:uLnTx/>
                <a:uFillTx/>
                <a:latin typeface="Calibri" panose="020F0502020204030204"/>
                <a:ea typeface="+mn-ea"/>
                <a:cs typeface="+mn-cs"/>
              </a:rPr>
              <a:t>Devolución de aportes adicionales.</a:t>
            </a:r>
            <a:endParaRPr lang="es-ES" sz="1400" b="0" i="0" u="none" strike="noStrike" kern="0" cap="none" spc="0" normalizeH="0" baseline="0" noProof="0" dirty="0">
              <a:ln>
                <a:noFill/>
              </a:ln>
              <a:effectLst/>
              <a:uLnTx/>
              <a:uFillTx/>
              <a:latin typeface="Calibri" panose="020F0502020204030204"/>
              <a:cs typeface="Calibri"/>
            </a:endParaRPr>
          </a:p>
        </p:txBody>
      </p:sp>
      <p:sp>
        <p:nvSpPr>
          <p:cNvPr id="43" name="CuadroTexto 42">
            <a:extLst>
              <a:ext uri="{FF2B5EF4-FFF2-40B4-BE49-F238E27FC236}">
                <a16:creationId xmlns:a16="http://schemas.microsoft.com/office/drawing/2014/main" id="{CC9D5986-0550-4C21-8FCB-3A44D41F488A}"/>
              </a:ext>
            </a:extLst>
          </p:cNvPr>
          <p:cNvSpPr txBox="1"/>
          <p:nvPr/>
        </p:nvSpPr>
        <p:spPr>
          <a:xfrm>
            <a:off x="169281" y="6306432"/>
            <a:ext cx="11972920" cy="553998"/>
          </a:xfrm>
          <a:prstGeom prst="rect">
            <a:avLst/>
          </a:prstGeom>
          <a:noFill/>
        </p:spPr>
        <p:txBody>
          <a:bodyPr wrap="square" lIns="91440" tIns="45720" rIns="91440" bIns="45720" rtlCol="0" anchor="t">
            <a:spAutoFit/>
          </a:bodyPr>
          <a:lstStyle/>
          <a:p>
            <a:pPr algn="just"/>
            <a:r>
              <a:rPr lang="es-ES" sz="1000">
                <a:solidFill>
                  <a:prstClr val="black"/>
                </a:solidFill>
                <a:latin typeface="Calibri" panose="020F0502020204030204"/>
              </a:rPr>
              <a:t>*UPC: Es el valor anual que se reconoce por cada uno de los afiliados al Sistema General de Seguridad Social en Salud (SGSSS) para cubrir las prestaciones del Plan de Beneficios en Salud (PBS), en los regímenes contributivo y subsidiado.</a:t>
            </a:r>
          </a:p>
          <a:p>
            <a:pPr algn="just"/>
            <a:r>
              <a:rPr lang="es-ES" sz="1000">
                <a:solidFill>
                  <a:prstClr val="black"/>
                </a:solidFill>
                <a:latin typeface="Calibri" panose="020F0502020204030204"/>
              </a:rPr>
              <a:t>Nota: Atributos de calidad identificados en entrevistas y encuestas aplicadas, sugerencias y comentarios recibidos en espacios de diálogo, informes de auditorías externas (CGR).</a:t>
            </a:r>
            <a:endParaRPr lang="es-ES" sz="1000">
              <a:solidFill>
                <a:prstClr val="black"/>
              </a:solidFill>
              <a:latin typeface="Calibri" panose="020F0502020204030204"/>
              <a:cs typeface="Calibri"/>
            </a:endParaRPr>
          </a:p>
        </p:txBody>
      </p:sp>
      <p:sp>
        <p:nvSpPr>
          <p:cNvPr id="44" name="CuadroTexto 43">
            <a:extLst>
              <a:ext uri="{FF2B5EF4-FFF2-40B4-BE49-F238E27FC236}">
                <a16:creationId xmlns:a16="http://schemas.microsoft.com/office/drawing/2014/main" id="{D04EB135-024A-46DD-B69A-9AA61EF78E6D}"/>
              </a:ext>
            </a:extLst>
          </p:cNvPr>
          <p:cNvSpPr txBox="1"/>
          <p:nvPr/>
        </p:nvSpPr>
        <p:spPr>
          <a:xfrm>
            <a:off x="-840" y="3494215"/>
            <a:ext cx="6055327" cy="1569660"/>
          </a:xfrm>
          <a:prstGeom prst="rect">
            <a:avLst/>
          </a:prstGeom>
          <a:noFill/>
        </p:spPr>
        <p:txBody>
          <a:bodyPr wrap="square" lIns="91440" tIns="45720" rIns="91440" bIns="45720" rtlCol="0" anchor="t">
            <a:spAutoFit/>
          </a:bodyPr>
          <a:lstStyle/>
          <a:p>
            <a:pPr algn="ctr"/>
            <a:r>
              <a:rPr lang="es-ES" sz="1600" b="1" dirty="0">
                <a:solidFill>
                  <a:srgbClr val="5B9BD5"/>
                </a:solidFill>
                <a:latin typeface="Calibri" panose="020F0502020204030204"/>
              </a:rPr>
              <a:t>EPS, EPSS y Entidades Obligadas a Compensar (EOC)</a:t>
            </a:r>
          </a:p>
          <a:p>
            <a:pPr algn="ctr"/>
            <a:r>
              <a:rPr lang="es-ES" sz="1600" b="1" dirty="0">
                <a:solidFill>
                  <a:srgbClr val="5B9BD5"/>
                </a:solidFill>
                <a:latin typeface="Calibri" panose="020F0502020204030204"/>
              </a:rPr>
              <a:t>IPS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Entidades territoriales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Usuarios y beneficiarios del sistema de salud (ciudadanía en general)</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Ministerio de Salud y Protección Social (MSPS)</a:t>
            </a:r>
            <a:endParaRPr lang="es-ES" sz="1600" b="1" dirty="0">
              <a:solidFill>
                <a:srgbClr val="5B9BD5"/>
              </a:solidFill>
              <a:latin typeface="Calibri" panose="020F0502020204030204"/>
              <a:cs typeface="Calibri" panose="020F0502020204030204"/>
            </a:endParaRPr>
          </a:p>
          <a:p>
            <a:pPr algn="ctr"/>
            <a:r>
              <a:rPr lang="es-ES" sz="1600" b="1" dirty="0">
                <a:solidFill>
                  <a:srgbClr val="5B9BD5"/>
                </a:solidFill>
                <a:latin typeface="Calibri" panose="020F0502020204030204"/>
              </a:rPr>
              <a:t>Aseguradores planes voluntarios</a:t>
            </a:r>
            <a:endParaRPr lang="es-ES" sz="1600" b="1" dirty="0">
              <a:solidFill>
                <a:srgbClr val="5B9BD5"/>
              </a:solidFill>
              <a:latin typeface="Calibri" panose="020F0502020204030204"/>
              <a:cs typeface="Calibri" panose="020F0502020204030204"/>
            </a:endParaRPr>
          </a:p>
        </p:txBody>
      </p:sp>
      <p:sp>
        <p:nvSpPr>
          <p:cNvPr id="45" name="CuadroTexto 44">
            <a:extLst>
              <a:ext uri="{FF2B5EF4-FFF2-40B4-BE49-F238E27FC236}">
                <a16:creationId xmlns:a16="http://schemas.microsoft.com/office/drawing/2014/main" id="{4DC6A7B7-DFA8-40C7-95EE-9940CD685E60}"/>
              </a:ext>
            </a:extLst>
          </p:cNvPr>
          <p:cNvSpPr txBox="1"/>
          <p:nvPr/>
        </p:nvSpPr>
        <p:spPr>
          <a:xfrm rot="16200000">
            <a:off x="5407398" y="4075175"/>
            <a:ext cx="1484990" cy="338554"/>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a:ln>
                  <a:noFill/>
                </a:ln>
                <a:solidFill>
                  <a:prstClr val="white"/>
                </a:solidFill>
                <a:effectLst/>
                <a:uLnTx/>
                <a:uFillTx/>
                <a:latin typeface="Calibri" panose="020F0502020204030204"/>
              </a:rPr>
              <a:t>BENEFICIARIOS</a:t>
            </a:r>
          </a:p>
        </p:txBody>
      </p:sp>
      <p:sp>
        <p:nvSpPr>
          <p:cNvPr id="46" name="CuadroTexto 45">
            <a:extLst>
              <a:ext uri="{FF2B5EF4-FFF2-40B4-BE49-F238E27FC236}">
                <a16:creationId xmlns:a16="http://schemas.microsoft.com/office/drawing/2014/main" id="{C1115F36-49EE-4E46-9575-D133FCA66CF2}"/>
              </a:ext>
            </a:extLst>
          </p:cNvPr>
          <p:cNvSpPr txBox="1"/>
          <p:nvPr/>
        </p:nvSpPr>
        <p:spPr>
          <a:xfrm>
            <a:off x="6498904" y="3616827"/>
            <a:ext cx="5035571" cy="1323439"/>
          </a:xfrm>
          <a:prstGeom prst="rect">
            <a:avLst/>
          </a:prstGeom>
          <a:noFill/>
        </p:spPr>
        <p:txBody>
          <a:bodyPr wrap="square" lIns="91440" tIns="45720" rIns="91440" bIns="45720" rtlCol="0" anchor="t">
            <a:spAutoFit/>
          </a:bodyPr>
          <a:lstStyle/>
          <a:p>
            <a:pPr algn="ctr"/>
            <a:r>
              <a:rPr lang="es-ES" sz="1600" b="1" dirty="0">
                <a:solidFill>
                  <a:srgbClr val="5B9BD5"/>
                </a:solidFill>
                <a:latin typeface="Calibri" panose="020F0502020204030204"/>
              </a:rPr>
              <a:t>EPS, EPSS y EOC</a:t>
            </a:r>
          </a:p>
          <a:p>
            <a:pPr algn="ctr"/>
            <a:r>
              <a:rPr lang="es-ES" sz="1600" b="1" dirty="0">
                <a:solidFill>
                  <a:srgbClr val="5B9BD5"/>
                </a:solidFill>
                <a:latin typeface="Calibri" panose="020F0502020204030204"/>
              </a:rPr>
              <a:t>IPS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Usuarios y beneficiarios del sistema de salud </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(ciudadanía en general)</a:t>
            </a:r>
            <a:endParaRPr lang="es-ES" sz="1600" b="1" dirty="0">
              <a:solidFill>
                <a:srgbClr val="5B9BD5"/>
              </a:solidFill>
              <a:latin typeface="Calibri" panose="020F0502020204030204"/>
              <a:cs typeface="Calibri"/>
            </a:endParaRPr>
          </a:p>
          <a:p>
            <a:pPr algn="ctr"/>
            <a:endParaRPr lang="es-ES" sz="1600" b="1">
              <a:solidFill>
                <a:srgbClr val="5B9BD5"/>
              </a:solidFill>
              <a:latin typeface="Calibri" panose="020F0502020204030204"/>
              <a:cs typeface="Calibri"/>
            </a:endParaRPr>
          </a:p>
        </p:txBody>
      </p:sp>
      <p:sp>
        <p:nvSpPr>
          <p:cNvPr id="47" name="CuadroTexto 46">
            <a:extLst>
              <a:ext uri="{FF2B5EF4-FFF2-40B4-BE49-F238E27FC236}">
                <a16:creationId xmlns:a16="http://schemas.microsoft.com/office/drawing/2014/main" id="{89A0DC81-1F82-4AEA-B055-35CD43CD3248}"/>
              </a:ext>
            </a:extLst>
          </p:cNvPr>
          <p:cNvSpPr txBox="1"/>
          <p:nvPr/>
        </p:nvSpPr>
        <p:spPr>
          <a:xfrm>
            <a:off x="1304621" y="941007"/>
            <a:ext cx="4034218"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Gestión de Información de Afiliados</a:t>
            </a:r>
          </a:p>
        </p:txBody>
      </p:sp>
      <p:sp>
        <p:nvSpPr>
          <p:cNvPr id="48" name="CuadroTexto 47">
            <a:extLst>
              <a:ext uri="{FF2B5EF4-FFF2-40B4-BE49-F238E27FC236}">
                <a16:creationId xmlns:a16="http://schemas.microsoft.com/office/drawing/2014/main" id="{7F5A20B6-F4DB-4B97-8878-E324A7F5A457}"/>
              </a:ext>
            </a:extLst>
          </p:cNvPr>
          <p:cNvSpPr txBox="1"/>
          <p:nvPr/>
        </p:nvSpPr>
        <p:spPr>
          <a:xfrm>
            <a:off x="6918598" y="946756"/>
            <a:ext cx="4555078"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Giro de Recursos del Aseguramiento Colectivo</a:t>
            </a:r>
          </a:p>
        </p:txBody>
      </p:sp>
      <p:sp>
        <p:nvSpPr>
          <p:cNvPr id="49" name="CuadroTexto 48">
            <a:extLst>
              <a:ext uri="{FF2B5EF4-FFF2-40B4-BE49-F238E27FC236}">
                <a16:creationId xmlns:a16="http://schemas.microsoft.com/office/drawing/2014/main" id="{18EDAD97-177E-45E0-9498-FD7B3E459868}"/>
              </a:ext>
            </a:extLst>
          </p:cNvPr>
          <p:cNvSpPr txBox="1"/>
          <p:nvPr/>
        </p:nvSpPr>
        <p:spPr>
          <a:xfrm rot="16200000">
            <a:off x="5086790" y="2148939"/>
            <a:ext cx="2164313"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50" name="CuadroTexto 49">
            <a:extLst>
              <a:ext uri="{FF2B5EF4-FFF2-40B4-BE49-F238E27FC236}">
                <a16:creationId xmlns:a16="http://schemas.microsoft.com/office/drawing/2014/main" id="{012B8CC9-93BC-4455-A757-FAD5BFAC26C6}"/>
              </a:ext>
            </a:extLst>
          </p:cNvPr>
          <p:cNvSpPr txBox="1"/>
          <p:nvPr/>
        </p:nvSpPr>
        <p:spPr>
          <a:xfrm rot="16200000">
            <a:off x="5527556" y="5492633"/>
            <a:ext cx="1255411"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51" name="CuadroTexto 50">
            <a:extLst>
              <a:ext uri="{FF2B5EF4-FFF2-40B4-BE49-F238E27FC236}">
                <a16:creationId xmlns:a16="http://schemas.microsoft.com/office/drawing/2014/main" id="{D224B8DC-D4B7-4F65-BC32-313B2CC4526B}"/>
              </a:ext>
            </a:extLst>
          </p:cNvPr>
          <p:cNvSpPr txBox="1"/>
          <p:nvPr/>
        </p:nvSpPr>
        <p:spPr>
          <a:xfrm>
            <a:off x="6453242" y="5013324"/>
            <a:ext cx="5685174"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Los usuarios reconocen que estos servicios se desarrollan de forma </a:t>
            </a:r>
            <a:r>
              <a:rPr lang="es-ES" sz="1600">
                <a:solidFill>
                  <a:srgbClr val="0070C0"/>
                </a:solidFill>
                <a:latin typeface="Calibri" panose="020F0502020204030204"/>
              </a:rPr>
              <a:t>ágil, precisa </a:t>
            </a:r>
            <a:r>
              <a:rPr lang="es-ES" sz="1600">
                <a:solidFill>
                  <a:srgbClr val="1AAE96"/>
                </a:solidFill>
                <a:latin typeface="Calibri" panose="020F0502020204030204"/>
              </a:rPr>
              <a:t>y </a:t>
            </a:r>
            <a:r>
              <a:rPr lang="es-ES" sz="1600">
                <a:solidFill>
                  <a:srgbClr val="0070C0"/>
                </a:solidFill>
                <a:latin typeface="Calibri" panose="020F0502020204030204"/>
              </a:rPr>
              <a:t>oportuna</a:t>
            </a:r>
            <a:r>
              <a:rPr lang="es-ES" sz="1600">
                <a:solidFill>
                  <a:srgbClr val="1AAE96"/>
                </a:solidFill>
                <a:latin typeface="Calibri" panose="020F0502020204030204"/>
              </a:rPr>
              <a:t>.  Identifican oportunidades de mejora en la disponibilidad de información agregada para consulta en página Web.  Expectativas en implementación de </a:t>
            </a:r>
            <a:r>
              <a:rPr lang="es-ES" sz="1600">
                <a:solidFill>
                  <a:srgbClr val="0070C0"/>
                </a:solidFill>
                <a:latin typeface="Calibri" panose="020F0502020204030204"/>
              </a:rPr>
              <a:t>presupuestos máximos</a:t>
            </a:r>
            <a:r>
              <a:rPr lang="es-ES" sz="1600">
                <a:solidFill>
                  <a:srgbClr val="1AAE96"/>
                </a:solidFill>
                <a:latin typeface="Calibri" panose="020F0502020204030204"/>
              </a:rPr>
              <a:t> y mantener la </a:t>
            </a:r>
            <a:r>
              <a:rPr lang="es-ES" sz="1600">
                <a:solidFill>
                  <a:srgbClr val="0070C0"/>
                </a:solidFill>
                <a:latin typeface="Calibri" panose="020F0502020204030204"/>
              </a:rPr>
              <a:t>oportunidad</a:t>
            </a:r>
            <a:r>
              <a:rPr lang="es-ES" sz="1600">
                <a:solidFill>
                  <a:srgbClr val="1AAE96"/>
                </a:solidFill>
                <a:latin typeface="Calibri" panose="020F0502020204030204"/>
              </a:rPr>
              <a:t> y </a:t>
            </a:r>
            <a:r>
              <a:rPr lang="es-ES" sz="1600">
                <a:solidFill>
                  <a:srgbClr val="0070C0"/>
                </a:solidFill>
                <a:latin typeface="Calibri" panose="020F0502020204030204"/>
              </a:rPr>
              <a:t>agilidad </a:t>
            </a:r>
            <a:r>
              <a:rPr lang="es-ES" sz="1600">
                <a:solidFill>
                  <a:srgbClr val="1AAE96"/>
                </a:solidFill>
                <a:latin typeface="Calibri" panose="020F0502020204030204"/>
              </a:rPr>
              <a:t>en los pagos.</a:t>
            </a:r>
          </a:p>
        </p:txBody>
      </p:sp>
      <p:sp>
        <p:nvSpPr>
          <p:cNvPr id="52" name="CuadroTexto 51">
            <a:extLst>
              <a:ext uri="{FF2B5EF4-FFF2-40B4-BE49-F238E27FC236}">
                <a16:creationId xmlns:a16="http://schemas.microsoft.com/office/drawing/2014/main" id="{DB11B8C6-35C2-406D-B8EB-53888278C35E}"/>
              </a:ext>
            </a:extLst>
          </p:cNvPr>
          <p:cNvSpPr txBox="1"/>
          <p:nvPr/>
        </p:nvSpPr>
        <p:spPr>
          <a:xfrm>
            <a:off x="181013" y="5007951"/>
            <a:ext cx="5722637"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 beneficiarios reconocen la importancia de mejorar la </a:t>
            </a:r>
            <a:r>
              <a:rPr lang="es-ES" sz="1600">
                <a:solidFill>
                  <a:srgbClr val="0070C0"/>
                </a:solidFill>
                <a:latin typeface="Calibri" panose="020F0502020204030204"/>
              </a:rPr>
              <a:t>calidad</a:t>
            </a:r>
            <a:r>
              <a:rPr lang="es-ES" sz="1600">
                <a:solidFill>
                  <a:srgbClr val="1AAE96"/>
                </a:solidFill>
                <a:latin typeface="Calibri" panose="020F0502020204030204"/>
              </a:rPr>
              <a:t> de los datos y </a:t>
            </a:r>
            <a:r>
              <a:rPr lang="es-ES" sz="1600">
                <a:solidFill>
                  <a:srgbClr val="0070C0"/>
                </a:solidFill>
                <a:latin typeface="Calibri" panose="020F0502020204030204"/>
              </a:rPr>
              <a:t>disponibilidad </a:t>
            </a:r>
            <a:r>
              <a:rPr lang="es-ES" sz="1600">
                <a:solidFill>
                  <a:srgbClr val="1AAE96"/>
                </a:solidFill>
                <a:latin typeface="Calibri" panose="020F0502020204030204"/>
              </a:rPr>
              <a:t>de información para consulta, a través de </a:t>
            </a:r>
            <a:r>
              <a:rPr lang="es-ES" sz="1600">
                <a:solidFill>
                  <a:srgbClr val="1AAE96"/>
                </a:solidFill>
                <a:latin typeface="Calibri" panose="020F0502020204030204"/>
                <a:ea typeface="+mn-lt"/>
                <a:cs typeface="Calibri" panose="020F0502020204030204"/>
              </a:rPr>
              <a:t>la </a:t>
            </a:r>
            <a:r>
              <a:rPr lang="es-ES" sz="1600">
                <a:solidFill>
                  <a:srgbClr val="1AAE96"/>
                </a:solidFill>
                <a:latin typeface="Calibri" panose="020F0502020204030204"/>
              </a:rPr>
              <a:t>adecuada cobertura en las muestras de </a:t>
            </a:r>
            <a:r>
              <a:rPr lang="es-ES" sz="1600">
                <a:solidFill>
                  <a:srgbClr val="0070C0"/>
                </a:solidFill>
                <a:latin typeface="Calibri" panose="020F0502020204030204"/>
              </a:rPr>
              <a:t>auditoría </a:t>
            </a:r>
            <a:r>
              <a:rPr lang="es-ES" sz="1600">
                <a:solidFill>
                  <a:srgbClr val="00B050"/>
                </a:solidFill>
                <a:latin typeface="Calibri" panose="020F0502020204030204"/>
              </a:rPr>
              <a:t>seleccionadas,</a:t>
            </a:r>
            <a:r>
              <a:rPr lang="es-ES" sz="1600">
                <a:solidFill>
                  <a:srgbClr val="1AAE96"/>
                </a:solidFill>
                <a:latin typeface="Calibri" panose="020F0502020204030204"/>
              </a:rPr>
              <a:t> la claridad de los informes y la oportunidad en la entrega de los mismos. Esperan mayor </a:t>
            </a:r>
            <a:r>
              <a:rPr lang="es-ES" sz="1600">
                <a:solidFill>
                  <a:srgbClr val="0070C0"/>
                </a:solidFill>
                <a:latin typeface="Calibri" panose="020F0502020204030204"/>
              </a:rPr>
              <a:t>oportunidad</a:t>
            </a:r>
            <a:r>
              <a:rPr lang="es-ES" sz="1600">
                <a:solidFill>
                  <a:srgbClr val="1AAE96"/>
                </a:solidFill>
                <a:latin typeface="Calibri" panose="020F0502020204030204"/>
              </a:rPr>
              <a:t> en respuestas a PQRSD.  </a:t>
            </a:r>
          </a:p>
        </p:txBody>
      </p:sp>
    </p:spTree>
    <p:extLst>
      <p:ext uri="{BB962C8B-B14F-4D97-AF65-F5344CB8AC3E}">
        <p14:creationId xmlns:p14="http://schemas.microsoft.com/office/powerpoint/2010/main" val="129774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panose="020B0604020202020204" pitchFamily="34" charset="0"/>
                <a:cs typeface="Arial" panose="020B0604020202020204" pitchFamily="34" charset="0"/>
              </a:rPr>
              <a:t>2</a:t>
            </a:r>
            <a:endParaRPr lang="es-ES"/>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2000" y="2812"/>
            <a:ext cx="2340000" cy="620100"/>
          </a:xfrm>
          <a:prstGeom prst="rect">
            <a:avLst/>
          </a:prstGeom>
        </p:spPr>
      </p:pic>
      <p:sp>
        <p:nvSpPr>
          <p:cNvPr id="23" name="Rectángulo: esquinas redondeadas 22">
            <a:extLst>
              <a:ext uri="{FF2B5EF4-FFF2-40B4-BE49-F238E27FC236}">
                <a16:creationId xmlns:a16="http://schemas.microsoft.com/office/drawing/2014/main" id="{5C2B5F2A-2540-4F05-914E-3EA4DB9417B3}"/>
              </a:ext>
            </a:extLst>
          </p:cNvPr>
          <p:cNvSpPr/>
          <p:nvPr/>
        </p:nvSpPr>
        <p:spPr>
          <a:xfrm>
            <a:off x="167324" y="1564311"/>
            <a:ext cx="5772606" cy="1895919"/>
          </a:xfrm>
          <a:prstGeom prst="roundRect">
            <a:avLst>
              <a:gd name="adj" fmla="val 10302"/>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Verificación, liquidación y pago servicios de salud no financiados con UPC.</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Verificación y pago de reclamaciones por eventos catastróficos, terroristas y accidentes de tránsito y de indemnizaciones y auxilios a las víctimas de eventos catastróficos y terroristas.</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Liquidación y pago de prestaciones económicas de régimen especial o de excepción.</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Devolución y certificación de aportes Régimen Especial o de Excepción.</a:t>
            </a:r>
          </a:p>
        </p:txBody>
      </p:sp>
      <p:sp>
        <p:nvSpPr>
          <p:cNvPr id="24" name="CuadroTexto 23">
            <a:extLst>
              <a:ext uri="{FF2B5EF4-FFF2-40B4-BE49-F238E27FC236}">
                <a16:creationId xmlns:a16="http://schemas.microsoft.com/office/drawing/2014/main" id="{830DFE37-7DBA-4429-851C-C2A5974A1CBA}"/>
              </a:ext>
            </a:extLst>
          </p:cNvPr>
          <p:cNvSpPr txBox="1"/>
          <p:nvPr/>
        </p:nvSpPr>
        <p:spPr>
          <a:xfrm>
            <a:off x="197008" y="3727442"/>
            <a:ext cx="5743852" cy="1323439"/>
          </a:xfrm>
          <a:prstGeom prst="rect">
            <a:avLst/>
          </a:prstGeom>
          <a:noFill/>
        </p:spPr>
        <p:txBody>
          <a:bodyPr wrap="square" lIns="91440" tIns="45720" rIns="91440" bIns="45720" rtlCol="0" anchor="t">
            <a:spAutoFit/>
          </a:bodyPr>
          <a:lstStyle/>
          <a:p>
            <a:pPr algn="ctr"/>
            <a:r>
              <a:rPr lang="es-ES" sz="1600" b="1">
                <a:solidFill>
                  <a:srgbClr val="5B9BD5">
                    <a:lumMod val="50000"/>
                  </a:srgbClr>
                </a:solidFill>
                <a:latin typeface="Calibri" panose="020F0502020204030204"/>
              </a:rPr>
              <a:t>EPS, EOC,  IPS y proveedores de servicios y tecnologías en salud</a:t>
            </a:r>
            <a:endParaRPr lang="es-ES" sz="1600" b="1">
              <a:solidFill>
                <a:srgbClr val="5B9BD5">
                  <a:lumMod val="50000"/>
                </a:srgbClr>
              </a:solidFill>
              <a:latin typeface="Calibri" panose="020F0502020204030204"/>
              <a:cs typeface="Calibri"/>
            </a:endParaRPr>
          </a:p>
          <a:p>
            <a:pPr algn="ctr"/>
            <a:r>
              <a:rPr lang="es-ES" sz="1600" b="1">
                <a:solidFill>
                  <a:srgbClr val="5B9BD5">
                    <a:lumMod val="50000"/>
                  </a:srgbClr>
                </a:solidFill>
                <a:latin typeface="Calibri" panose="020F0502020204030204"/>
              </a:rPr>
              <a:t>Personas Naturales – Afiliados al Régimen Especial o de excepción</a:t>
            </a:r>
            <a:endParaRPr lang="es-ES" sz="1600" b="1">
              <a:solidFill>
                <a:srgbClr val="5B9BD5">
                  <a:lumMod val="50000"/>
                </a:srgbClr>
              </a:solidFill>
              <a:latin typeface="Calibri" panose="020F0502020204030204"/>
              <a:cs typeface="Calibri"/>
            </a:endParaRPr>
          </a:p>
          <a:p>
            <a:pPr algn="ctr"/>
            <a:r>
              <a:rPr lang="es-ES" sz="1600" b="1">
                <a:solidFill>
                  <a:srgbClr val="5B9BD5">
                    <a:lumMod val="50000"/>
                  </a:srgbClr>
                </a:solidFill>
                <a:latin typeface="Calibri" panose="020F0502020204030204"/>
              </a:rPr>
              <a:t>Personas naturales o jurídicas - </a:t>
            </a:r>
            <a:r>
              <a:rPr lang="es-ES" sz="1600">
                <a:solidFill>
                  <a:srgbClr val="5B9BD5">
                    <a:lumMod val="50000"/>
                  </a:srgbClr>
                </a:solidFill>
                <a:latin typeface="Calibri" panose="020F0502020204030204"/>
              </a:rPr>
              <a:t>víctimas de eventos catastróficos, terroristas o accidentes de tránsito ocasionados por vehículo no asegurado no afiliados al SGSSS</a:t>
            </a:r>
            <a:r>
              <a:rPr lang="es-ES" sz="1600" b="1">
                <a:solidFill>
                  <a:srgbClr val="5B9BD5">
                    <a:lumMod val="50000"/>
                  </a:srgbClr>
                </a:solidFill>
                <a:latin typeface="Calibri" panose="020F0502020204030204"/>
              </a:rPr>
              <a:t>.</a:t>
            </a:r>
            <a:endParaRPr lang="es-ES" sz="1600" b="1">
              <a:solidFill>
                <a:srgbClr val="5B9BD5">
                  <a:lumMod val="50000"/>
                </a:srgbClr>
              </a:solidFill>
              <a:latin typeface="Calibri" panose="020F0502020204030204"/>
              <a:cs typeface="Calibri"/>
            </a:endParaRPr>
          </a:p>
        </p:txBody>
      </p:sp>
      <p:sp>
        <p:nvSpPr>
          <p:cNvPr id="25" name="CuadroTexto 24">
            <a:extLst>
              <a:ext uri="{FF2B5EF4-FFF2-40B4-BE49-F238E27FC236}">
                <a16:creationId xmlns:a16="http://schemas.microsoft.com/office/drawing/2014/main" id="{3BC7018B-BA9C-4449-8115-DCD15D8D240E}"/>
              </a:ext>
            </a:extLst>
          </p:cNvPr>
          <p:cNvSpPr txBox="1"/>
          <p:nvPr/>
        </p:nvSpPr>
        <p:spPr>
          <a:xfrm>
            <a:off x="576316" y="1086964"/>
            <a:ext cx="5125155"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Giro de Recursos del Aseguramiento Individual</a:t>
            </a:r>
          </a:p>
        </p:txBody>
      </p:sp>
      <p:sp>
        <p:nvSpPr>
          <p:cNvPr id="26" name="CuadroTexto 25">
            <a:extLst>
              <a:ext uri="{FF2B5EF4-FFF2-40B4-BE49-F238E27FC236}">
                <a16:creationId xmlns:a16="http://schemas.microsoft.com/office/drawing/2014/main" id="{8268F5BB-61C4-4FB0-822D-0D915B100012}"/>
              </a:ext>
            </a:extLst>
          </p:cNvPr>
          <p:cNvSpPr txBox="1"/>
          <p:nvPr/>
        </p:nvSpPr>
        <p:spPr>
          <a:xfrm rot="16200000">
            <a:off x="5332415" y="4144602"/>
            <a:ext cx="1688224"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BENEFICIARIOS</a:t>
            </a:r>
          </a:p>
        </p:txBody>
      </p:sp>
      <p:sp>
        <p:nvSpPr>
          <p:cNvPr id="27" name="CuadroTexto 26">
            <a:extLst>
              <a:ext uri="{FF2B5EF4-FFF2-40B4-BE49-F238E27FC236}">
                <a16:creationId xmlns:a16="http://schemas.microsoft.com/office/drawing/2014/main" id="{31CD52B2-F333-4BC8-9F72-172FA225C6F8}"/>
              </a:ext>
            </a:extLst>
          </p:cNvPr>
          <p:cNvSpPr txBox="1"/>
          <p:nvPr/>
        </p:nvSpPr>
        <p:spPr>
          <a:xfrm rot="16200000">
            <a:off x="4990989" y="2067673"/>
            <a:ext cx="2353321"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28" name="CuadroTexto 27">
            <a:extLst>
              <a:ext uri="{FF2B5EF4-FFF2-40B4-BE49-F238E27FC236}">
                <a16:creationId xmlns:a16="http://schemas.microsoft.com/office/drawing/2014/main" id="{326AAEC8-F1AF-4E9E-B541-27A40291257D}"/>
              </a:ext>
            </a:extLst>
          </p:cNvPr>
          <p:cNvSpPr txBox="1"/>
          <p:nvPr/>
        </p:nvSpPr>
        <p:spPr>
          <a:xfrm rot="16200000">
            <a:off x="5518678" y="5705700"/>
            <a:ext cx="1326435"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29" name="Rectángulo: esquinas redondeadas 28">
            <a:extLst>
              <a:ext uri="{FF2B5EF4-FFF2-40B4-BE49-F238E27FC236}">
                <a16:creationId xmlns:a16="http://schemas.microsoft.com/office/drawing/2014/main" id="{A2AFD3E0-A5A2-49B5-B99D-DB42902D15EC}"/>
              </a:ext>
            </a:extLst>
          </p:cNvPr>
          <p:cNvSpPr/>
          <p:nvPr/>
        </p:nvSpPr>
        <p:spPr>
          <a:xfrm>
            <a:off x="6443802" y="1667672"/>
            <a:ext cx="5434976" cy="1639315"/>
          </a:xfrm>
          <a:prstGeom prst="roundRect">
            <a:avLst>
              <a:gd name="adj" fmla="val 11967"/>
            </a:avLst>
          </a:prstGeom>
          <a:solidFill>
            <a:sysClr val="window" lastClr="FFFFFF"/>
          </a:solidFill>
          <a:ln w="57150" cap="flat" cmpd="sng" algn="ctr">
            <a:solidFill>
              <a:srgbClr val="4472C4"/>
            </a:solidFill>
            <a:prstDash val="solid"/>
            <a:miter lim="800000"/>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Compra de Cartera.</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Compra centralizada de medicamentos.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Descuento y giro de recursos de créditos de tasa compensada – Findeter.</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Ejecución de mecanismos reglamentados por el Ministerio de Salud y Protección Social (MSPS)</a:t>
            </a:r>
          </a:p>
        </p:txBody>
      </p:sp>
      <p:sp>
        <p:nvSpPr>
          <p:cNvPr id="30" name="CuadroTexto 29">
            <a:extLst>
              <a:ext uri="{FF2B5EF4-FFF2-40B4-BE49-F238E27FC236}">
                <a16:creationId xmlns:a16="http://schemas.microsoft.com/office/drawing/2014/main" id="{9BFF30C8-FEC7-4688-9E1B-E4FC2FE73433}"/>
              </a:ext>
            </a:extLst>
          </p:cNvPr>
          <p:cNvSpPr txBox="1"/>
          <p:nvPr/>
        </p:nvSpPr>
        <p:spPr>
          <a:xfrm>
            <a:off x="7366306" y="3925007"/>
            <a:ext cx="3589967" cy="923330"/>
          </a:xfrm>
          <a:prstGeom prst="rect">
            <a:avLst/>
          </a:prstGeom>
          <a:noFill/>
        </p:spPr>
        <p:txBody>
          <a:bodyPr wrap="square" lIns="91440" tIns="45720" rIns="91440" bIns="45720" rtlCol="0" anchor="t">
            <a:spAutoFit/>
          </a:bodyPr>
          <a:lstStyle/>
          <a:p>
            <a:pPr algn="ctr"/>
            <a:r>
              <a:rPr lang="es-ES" b="1">
                <a:solidFill>
                  <a:srgbClr val="5B9BD5">
                    <a:lumMod val="50000"/>
                  </a:srgbClr>
                </a:solidFill>
                <a:latin typeface="Calibri" panose="020F0502020204030204"/>
              </a:rPr>
              <a:t>EPS </a:t>
            </a:r>
            <a:endParaRPr lang="es-ES">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IPS</a:t>
            </a:r>
          </a:p>
          <a:p>
            <a:pPr algn="ctr"/>
            <a:r>
              <a:rPr lang="es-ES" b="1">
                <a:solidFill>
                  <a:srgbClr val="5B9BD5">
                    <a:lumMod val="50000"/>
                  </a:srgbClr>
                </a:solidFill>
                <a:latin typeface="Calibri" panose="020F0502020204030204"/>
                <a:cs typeface="Calibri"/>
              </a:rPr>
              <a:t>Cajas de Compensación Familiar</a:t>
            </a:r>
            <a:endParaRPr lang="es-ES">
              <a:solidFill>
                <a:srgbClr val="5B9BD5">
                  <a:lumMod val="50000"/>
                </a:srgbClr>
              </a:solidFill>
              <a:latin typeface="Calibri" panose="020F0502020204030204"/>
              <a:cs typeface="Calibri"/>
            </a:endParaRPr>
          </a:p>
        </p:txBody>
      </p:sp>
      <p:sp>
        <p:nvSpPr>
          <p:cNvPr id="31" name="CuadroTexto 30">
            <a:extLst>
              <a:ext uri="{FF2B5EF4-FFF2-40B4-BE49-F238E27FC236}">
                <a16:creationId xmlns:a16="http://schemas.microsoft.com/office/drawing/2014/main" id="{4D08D91F-C986-4EFD-A95F-BF778CAA7F7F}"/>
              </a:ext>
            </a:extLst>
          </p:cNvPr>
          <p:cNvSpPr txBox="1"/>
          <p:nvPr/>
        </p:nvSpPr>
        <p:spPr>
          <a:xfrm>
            <a:off x="6705601" y="1080984"/>
            <a:ext cx="5043947"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Mecanismos de fortalecimiento financiero al SGSSS</a:t>
            </a:r>
          </a:p>
        </p:txBody>
      </p:sp>
      <p:sp>
        <p:nvSpPr>
          <p:cNvPr id="32" name="CuadroTexto 31">
            <a:extLst>
              <a:ext uri="{FF2B5EF4-FFF2-40B4-BE49-F238E27FC236}">
                <a16:creationId xmlns:a16="http://schemas.microsoft.com/office/drawing/2014/main" id="{49BB1371-5526-4317-A9CE-B31A2AA3DA51}"/>
              </a:ext>
            </a:extLst>
          </p:cNvPr>
          <p:cNvSpPr txBox="1"/>
          <p:nvPr/>
        </p:nvSpPr>
        <p:spPr>
          <a:xfrm>
            <a:off x="133933" y="5198539"/>
            <a:ext cx="5805997" cy="1492716"/>
          </a:xfrm>
          <a:prstGeom prst="rect">
            <a:avLst/>
          </a:prstGeom>
          <a:noFill/>
        </p:spPr>
        <p:txBody>
          <a:bodyPr wrap="square" lIns="91440" tIns="45720" rIns="91440" bIns="45720" rtlCol="0" anchor="t">
            <a:spAutoFit/>
          </a:bodyPr>
          <a:lstStyle/>
          <a:p>
            <a:pPr algn="just"/>
            <a:r>
              <a:rPr lang="es-ES" sz="1300">
                <a:solidFill>
                  <a:srgbClr val="1AAE96"/>
                </a:solidFill>
                <a:latin typeface="Calibri" panose="020F0502020204030204"/>
              </a:rPr>
              <a:t>Se identifican oportunidades de mejora asociadas a la </a:t>
            </a:r>
            <a:r>
              <a:rPr lang="es-ES" sz="1300">
                <a:solidFill>
                  <a:srgbClr val="0070C0"/>
                </a:solidFill>
                <a:latin typeface="Calibri" panose="020F0502020204030204"/>
              </a:rPr>
              <a:t>precisión</a:t>
            </a:r>
            <a:r>
              <a:rPr lang="es-ES" sz="1300">
                <a:solidFill>
                  <a:srgbClr val="1AAE96"/>
                </a:solidFill>
                <a:latin typeface="Calibri" panose="020F0502020204030204"/>
              </a:rPr>
              <a:t> y </a:t>
            </a:r>
            <a:r>
              <a:rPr lang="es-ES" sz="1300">
                <a:solidFill>
                  <a:srgbClr val="0070C0"/>
                </a:solidFill>
                <a:latin typeface="Calibri" panose="020F0502020204030204"/>
              </a:rPr>
              <a:t>oportunidad</a:t>
            </a:r>
            <a:r>
              <a:rPr lang="es-ES" sz="1300">
                <a:solidFill>
                  <a:srgbClr val="1AAE96"/>
                </a:solidFill>
                <a:latin typeface="Calibri" panose="020F0502020204030204"/>
              </a:rPr>
              <a:t> en pagos (recobros, reclamaciones), así como </a:t>
            </a:r>
            <a:r>
              <a:rPr lang="es-ES" sz="1300">
                <a:solidFill>
                  <a:srgbClr val="0070C0"/>
                </a:solidFill>
                <a:latin typeface="Calibri" panose="020F0502020204030204"/>
              </a:rPr>
              <a:t>agilidad en resultados.  </a:t>
            </a:r>
            <a:r>
              <a:rPr lang="es-ES" sz="1300">
                <a:solidFill>
                  <a:srgbClr val="1AAE96"/>
                </a:solidFill>
                <a:latin typeface="Calibri" panose="020F0502020204030204"/>
              </a:rPr>
              <a:t>Los usuarios esperan para el Acuerdo de Punto Final </a:t>
            </a:r>
            <a:r>
              <a:rPr lang="es-ES" sz="1300">
                <a:solidFill>
                  <a:srgbClr val="0070C0"/>
                </a:solidFill>
                <a:latin typeface="Calibri" panose="020F0502020204030204"/>
              </a:rPr>
              <a:t>mecanismos ágiles de intercambio de información</a:t>
            </a:r>
            <a:r>
              <a:rPr lang="es-ES" sz="1300">
                <a:solidFill>
                  <a:srgbClr val="1AAE96"/>
                </a:solidFill>
                <a:latin typeface="Calibri" panose="020F0502020204030204"/>
              </a:rPr>
              <a:t>, </a:t>
            </a:r>
            <a:r>
              <a:rPr lang="es-ES" sz="1300">
                <a:solidFill>
                  <a:srgbClr val="0070C0"/>
                </a:solidFill>
                <a:latin typeface="Calibri" panose="020F0502020204030204"/>
              </a:rPr>
              <a:t>oportunidad, </a:t>
            </a:r>
            <a:r>
              <a:rPr lang="es-ES" sz="1300">
                <a:solidFill>
                  <a:srgbClr val="1AAE96"/>
                </a:solidFill>
                <a:latin typeface="Calibri" panose="020F0502020204030204"/>
              </a:rPr>
              <a:t>metodologías claras y simplificación en los trámites y procedimientos definidos para una efectiva transferencia de recursos</a:t>
            </a:r>
            <a:r>
              <a:rPr lang="es-ES" sz="1300">
                <a:solidFill>
                  <a:srgbClr val="1AAE96"/>
                </a:solidFill>
                <a:latin typeface="Calibri" panose="020F0502020204030204"/>
                <a:ea typeface="+mn-lt"/>
                <a:cs typeface="Calibri" panose="020F0502020204030204"/>
              </a:rPr>
              <a:t>, </a:t>
            </a:r>
            <a:r>
              <a:rPr lang="es-ES" sz="1300">
                <a:solidFill>
                  <a:srgbClr val="0070C0"/>
                </a:solidFill>
                <a:latin typeface="Calibri" panose="020F0502020204030204"/>
              </a:rPr>
              <a:t>claridad</a:t>
            </a:r>
            <a:r>
              <a:rPr lang="es-ES" sz="1300">
                <a:solidFill>
                  <a:srgbClr val="1AAE96"/>
                </a:solidFill>
                <a:latin typeface="Calibri" panose="020F0502020204030204"/>
                <a:ea typeface="+mn-lt"/>
                <a:cs typeface="Calibri" panose="020F0502020204030204"/>
              </a:rPr>
              <a:t> en la definición de </a:t>
            </a:r>
            <a:r>
              <a:rPr lang="es-ES" sz="1300">
                <a:solidFill>
                  <a:srgbClr val="0070C0"/>
                </a:solidFill>
                <a:latin typeface="Calibri" panose="020F0502020204030204"/>
              </a:rPr>
              <a:t>atributos </a:t>
            </a:r>
            <a:r>
              <a:rPr lang="es-ES" sz="1300">
                <a:solidFill>
                  <a:srgbClr val="1AAE96"/>
                </a:solidFill>
                <a:latin typeface="Calibri" panose="020F0502020204030204"/>
                <a:ea typeface="+mn-lt"/>
                <a:cs typeface="Calibri" panose="020F0502020204030204"/>
              </a:rPr>
              <a:t>y </a:t>
            </a:r>
            <a:r>
              <a:rPr lang="es-ES" sz="1300">
                <a:solidFill>
                  <a:srgbClr val="0070C0"/>
                </a:solidFill>
                <a:latin typeface="Calibri" panose="020F0502020204030204"/>
              </a:rPr>
              <a:t>requisitos</a:t>
            </a:r>
            <a:r>
              <a:rPr lang="es-ES" sz="1300">
                <a:solidFill>
                  <a:srgbClr val="0070C0"/>
                </a:solidFill>
                <a:latin typeface="Calibri" panose="020F0502020204030204"/>
                <a:ea typeface="+mn-lt"/>
                <a:cs typeface="Calibri" panose="020F0502020204030204"/>
              </a:rPr>
              <a:t>, </a:t>
            </a:r>
            <a:r>
              <a:rPr lang="es-ES" sz="1300">
                <a:solidFill>
                  <a:srgbClr val="1AAE96"/>
                </a:solidFill>
                <a:latin typeface="Calibri" panose="020F0502020204030204"/>
                <a:ea typeface="+mn-lt"/>
                <a:cs typeface="Calibri" panose="020F0502020204030204"/>
              </a:rPr>
              <a:t>y </a:t>
            </a:r>
            <a:r>
              <a:rPr lang="es-ES" sz="1300">
                <a:solidFill>
                  <a:srgbClr val="0070C0"/>
                </a:solidFill>
                <a:latin typeface="Calibri" panose="020F0502020204030204"/>
              </a:rPr>
              <a:t>oportunidad</a:t>
            </a:r>
            <a:r>
              <a:rPr lang="es-ES" sz="1300">
                <a:solidFill>
                  <a:srgbClr val="1AAE96"/>
                </a:solidFill>
                <a:latin typeface="Calibri" panose="020F0502020204030204"/>
                <a:ea typeface="+mn-lt"/>
                <a:cs typeface="Calibri" panose="020F0502020204030204"/>
              </a:rPr>
              <a:t> en la </a:t>
            </a:r>
            <a:r>
              <a:rPr lang="es-ES" sz="1300">
                <a:solidFill>
                  <a:srgbClr val="0070C0"/>
                </a:solidFill>
                <a:latin typeface="Calibri" panose="020F0502020204030204"/>
              </a:rPr>
              <a:t>publicación de información.</a:t>
            </a:r>
          </a:p>
        </p:txBody>
      </p:sp>
      <p:sp>
        <p:nvSpPr>
          <p:cNvPr id="33" name="Rectángulo 32">
            <a:extLst>
              <a:ext uri="{FF2B5EF4-FFF2-40B4-BE49-F238E27FC236}">
                <a16:creationId xmlns:a16="http://schemas.microsoft.com/office/drawing/2014/main" id="{EE3EB19A-25CF-4168-88A2-9E9A74BF251E}"/>
              </a:ext>
            </a:extLst>
          </p:cNvPr>
          <p:cNvSpPr/>
          <p:nvPr/>
        </p:nvSpPr>
        <p:spPr>
          <a:xfrm>
            <a:off x="-22145" y="6636210"/>
            <a:ext cx="12232507" cy="246221"/>
          </a:xfrm>
          <a:prstGeom prst="rect">
            <a:avLst/>
          </a:prstGeom>
        </p:spPr>
        <p:txBody>
          <a:bodyPr wrap="square" lIns="91440" tIns="45720" rIns="91440" bIns="45720" anchor="t">
            <a:spAutoFit/>
          </a:bodyPr>
          <a:lstStyle/>
          <a:p>
            <a:pPr algn="just"/>
            <a:r>
              <a:rPr lang="es-ES" sz="1000">
                <a:solidFill>
                  <a:prstClr val="black"/>
                </a:solidFill>
                <a:latin typeface="Calibri" panose="020F0502020204030204"/>
              </a:rPr>
              <a:t>Nota: Atributos de calidad identificados en entrevistas y encuestas aplicadas, sugerencias y comentarios recibidos en espacios de diálogo, informes de auditorías externas (CGR).</a:t>
            </a:r>
          </a:p>
        </p:txBody>
      </p:sp>
      <p:sp>
        <p:nvSpPr>
          <p:cNvPr id="34" name="CuadroTexto 33">
            <a:extLst>
              <a:ext uri="{FF2B5EF4-FFF2-40B4-BE49-F238E27FC236}">
                <a16:creationId xmlns:a16="http://schemas.microsoft.com/office/drawing/2014/main" id="{FF387082-8AD3-4BD2-8B3B-55993A2A1A12}"/>
              </a:ext>
            </a:extLst>
          </p:cNvPr>
          <p:cNvSpPr txBox="1"/>
          <p:nvPr/>
        </p:nvSpPr>
        <p:spPr>
          <a:xfrm>
            <a:off x="6443802" y="5466358"/>
            <a:ext cx="5670959" cy="830997"/>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Los usuarios esperan </a:t>
            </a:r>
            <a:r>
              <a:rPr lang="es-ES" sz="1600">
                <a:solidFill>
                  <a:srgbClr val="0070C0"/>
                </a:solidFill>
                <a:latin typeface="Calibri" panose="020F0502020204030204"/>
              </a:rPr>
              <a:t>facilidad</a:t>
            </a:r>
            <a:r>
              <a:rPr lang="es-ES" sz="1600">
                <a:solidFill>
                  <a:srgbClr val="1AAE96"/>
                </a:solidFill>
                <a:latin typeface="Calibri" panose="020F0502020204030204"/>
              </a:rPr>
              <a:t> y </a:t>
            </a:r>
            <a:r>
              <a:rPr lang="es-ES" sz="1600">
                <a:solidFill>
                  <a:srgbClr val="0070C0"/>
                </a:solidFill>
                <a:latin typeface="Calibri" panose="020F0502020204030204"/>
              </a:rPr>
              <a:t>agilidad</a:t>
            </a:r>
            <a:r>
              <a:rPr lang="es-ES" sz="1600">
                <a:solidFill>
                  <a:srgbClr val="1AAE96"/>
                </a:solidFill>
                <a:latin typeface="Calibri" panose="020F0502020204030204"/>
              </a:rPr>
              <a:t> en el otorgamiento de mecanismos, y </a:t>
            </a:r>
            <a:r>
              <a:rPr lang="es-ES" sz="1600">
                <a:solidFill>
                  <a:srgbClr val="0070C0"/>
                </a:solidFill>
                <a:latin typeface="Calibri" panose="020F0502020204030204"/>
              </a:rPr>
              <a:t>simplificación</a:t>
            </a:r>
            <a:r>
              <a:rPr lang="es-ES" sz="1600">
                <a:solidFill>
                  <a:srgbClr val="1AAE96"/>
                </a:solidFill>
                <a:latin typeface="Calibri" panose="020F0502020204030204"/>
              </a:rPr>
              <a:t> de procedimientos y trámites asociados a estos servicios.</a:t>
            </a:r>
          </a:p>
        </p:txBody>
      </p:sp>
    </p:spTree>
    <p:extLst>
      <p:ext uri="{BB962C8B-B14F-4D97-AF65-F5344CB8AC3E}">
        <p14:creationId xmlns:p14="http://schemas.microsoft.com/office/powerpoint/2010/main" val="246153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2</a:t>
            </a:r>
            <a:endParaRPr lang="es-ES_tradnl" sz="6000" b="1" spc="15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2000" y="23644"/>
            <a:ext cx="2340000" cy="620100"/>
          </a:xfrm>
          <a:prstGeom prst="rect">
            <a:avLst/>
          </a:prstGeom>
        </p:spPr>
      </p:pic>
      <p:sp>
        <p:nvSpPr>
          <p:cNvPr id="9" name="Rectángulo: esquinas redondeadas 8">
            <a:extLst>
              <a:ext uri="{FF2B5EF4-FFF2-40B4-BE49-F238E27FC236}">
                <a16:creationId xmlns:a16="http://schemas.microsoft.com/office/drawing/2014/main" id="{63420AA2-1AE0-488D-BD82-A846DF73F91F}"/>
              </a:ext>
            </a:extLst>
          </p:cNvPr>
          <p:cNvSpPr/>
          <p:nvPr/>
        </p:nvSpPr>
        <p:spPr>
          <a:xfrm>
            <a:off x="196549" y="1631491"/>
            <a:ext cx="5663817" cy="1331198"/>
          </a:xfrm>
          <a:prstGeom prst="roundRect">
            <a:avLst>
              <a:gd name="adj" fmla="val 8606"/>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Recaudo de fuentes de financiación del SGSSS</a:t>
            </a:r>
          </a:p>
          <a:p>
            <a:pPr marL="285750" indent="-285750" algn="just">
              <a:buFont typeface="Wingdings" panose="05000000000000000000" pitchFamily="2" charset="2"/>
              <a:buChar char="Ø"/>
              <a:defRPr/>
            </a:pPr>
            <a:r>
              <a:rPr lang="es-ES" sz="1600" kern="0">
                <a:latin typeface="Calibri"/>
                <a:ea typeface="+mn-lt"/>
                <a:cs typeface="Calibri"/>
              </a:rPr>
              <a:t>Restituciones</a:t>
            </a:r>
            <a:r>
              <a:rPr lang="es-ES" sz="1600" kern="0">
                <a:latin typeface="Calibri" panose="020F0502020204030204"/>
              </a:rPr>
              <a:t> </a:t>
            </a:r>
            <a:endParaRPr kumimoji="0" lang="es-ES" sz="1600" b="0" i="0" u="none" strike="noStrike" kern="0" cap="none" spc="0" normalizeH="0" baseline="0" noProof="0">
              <a:ln>
                <a:noFill/>
              </a:ln>
              <a:effectLst/>
              <a:uLnTx/>
              <a:uFillTx/>
              <a:latin typeface="Calibri" panose="020F0502020204030204"/>
              <a:ea typeface="+mn-ea"/>
              <a:cs typeface="Calibri"/>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Recaudo y giro de las rentas territoriales que financian Régimen Subsidiado.</a:t>
            </a:r>
            <a:endParaRPr kumimoji="0" lang="es-ES" sz="1600" b="0" i="0" u="none" strike="noStrike" kern="0" cap="none" spc="0" normalizeH="0" baseline="0" noProof="0">
              <a:ln>
                <a:noFill/>
              </a:ln>
              <a:effectLst/>
              <a:uLnTx/>
              <a:uFillTx/>
              <a:latin typeface="Calibri" panose="020F0502020204030204"/>
              <a:ea typeface="+mn-ea"/>
              <a:cs typeface="Calibri"/>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Estado de cuenta entidades territoriales.</a:t>
            </a:r>
            <a:endParaRPr lang="es-ES" sz="1600" b="0" i="0" u="none" strike="noStrike" kern="0" cap="none" spc="0" normalizeH="0" baseline="0" noProof="0">
              <a:ln>
                <a:noFill/>
              </a:ln>
              <a:effectLst/>
              <a:uLnTx/>
              <a:uFillTx/>
              <a:latin typeface="Calibri" panose="020F0502020204030204"/>
              <a:cs typeface="Calibri"/>
            </a:endParaRPr>
          </a:p>
        </p:txBody>
      </p:sp>
      <p:sp>
        <p:nvSpPr>
          <p:cNvPr id="10" name="Rectángulo: esquinas redondeadas 9">
            <a:extLst>
              <a:ext uri="{FF2B5EF4-FFF2-40B4-BE49-F238E27FC236}">
                <a16:creationId xmlns:a16="http://schemas.microsoft.com/office/drawing/2014/main" id="{C7D31C52-2706-4443-BBD2-920AD56CF8A3}"/>
              </a:ext>
            </a:extLst>
          </p:cNvPr>
          <p:cNvSpPr/>
          <p:nvPr/>
        </p:nvSpPr>
        <p:spPr>
          <a:xfrm>
            <a:off x="6494225" y="1841030"/>
            <a:ext cx="5605944" cy="904697"/>
          </a:xfrm>
          <a:prstGeom prst="roundRect">
            <a:avLst>
              <a:gd name="adj" fmla="val 10273"/>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Auditorías e identificación de recursos a reintegrar por reconocimientos sin justa causa. </a:t>
            </a:r>
          </a:p>
        </p:txBody>
      </p:sp>
      <p:sp>
        <p:nvSpPr>
          <p:cNvPr id="11" name="CuadroTexto 10">
            <a:extLst>
              <a:ext uri="{FF2B5EF4-FFF2-40B4-BE49-F238E27FC236}">
                <a16:creationId xmlns:a16="http://schemas.microsoft.com/office/drawing/2014/main" id="{4789154E-CEA5-450A-BABD-8864E5B24088}"/>
              </a:ext>
            </a:extLst>
          </p:cNvPr>
          <p:cNvSpPr txBox="1"/>
          <p:nvPr/>
        </p:nvSpPr>
        <p:spPr>
          <a:xfrm>
            <a:off x="1034353" y="3267270"/>
            <a:ext cx="3972631" cy="2031325"/>
          </a:xfrm>
          <a:prstGeom prst="rect">
            <a:avLst/>
          </a:prstGeom>
          <a:noFill/>
        </p:spPr>
        <p:txBody>
          <a:bodyPr wrap="square" lIns="91440" tIns="45720" rIns="91440" bIns="45720" rtlCol="0" anchor="t">
            <a:spAutoFit/>
          </a:bodyPr>
          <a:lstStyle/>
          <a:p>
            <a:pPr algn="ctr"/>
            <a:r>
              <a:rPr lang="es-ES" b="1">
                <a:solidFill>
                  <a:srgbClr val="5B9BD5"/>
                </a:solidFill>
                <a:latin typeface="Calibri" panose="020F0502020204030204"/>
              </a:rPr>
              <a:t>EPS y EOC, IPS </a:t>
            </a:r>
            <a:r>
              <a:rPr lang="es-ES" b="1" baseline="30000">
                <a:solidFill>
                  <a:srgbClr val="5B9BD5"/>
                </a:solidFill>
                <a:latin typeface="Calibri" panose="020F0502020204030204"/>
              </a:rPr>
              <a:t>(1)</a:t>
            </a:r>
            <a:endParaRPr lang="es-ES" b="1" baseline="30000">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Entidades territoriales</a:t>
            </a:r>
          </a:p>
          <a:p>
            <a:pPr algn="ctr"/>
            <a:r>
              <a:rPr lang="es-ES" b="1">
                <a:solidFill>
                  <a:srgbClr val="5B9BD5">
                    <a:lumMod val="50000"/>
                  </a:srgbClr>
                </a:solidFill>
                <a:latin typeface="Calibri" panose="020F0502020204030204"/>
                <a:cs typeface="Calibri"/>
              </a:rPr>
              <a:t>Aseguradoras SOAT</a:t>
            </a:r>
            <a:endParaRPr lang="es-ES" b="1">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Operadores Pila</a:t>
            </a:r>
          </a:p>
          <a:p>
            <a:pPr algn="ctr"/>
            <a:r>
              <a:rPr lang="es-ES" b="1">
                <a:solidFill>
                  <a:srgbClr val="5B9BD5">
                    <a:lumMod val="50000"/>
                  </a:srgbClr>
                </a:solidFill>
                <a:latin typeface="Calibri" panose="020F0502020204030204"/>
              </a:rPr>
              <a:t>Operadores Bancarios</a:t>
            </a:r>
          </a:p>
          <a:p>
            <a:pPr algn="ctr"/>
            <a:r>
              <a:rPr lang="es-ES" b="1">
                <a:solidFill>
                  <a:srgbClr val="5B9BD5">
                    <a:lumMod val="50000"/>
                  </a:srgbClr>
                </a:solidFill>
                <a:latin typeface="Calibri" panose="020F0502020204030204"/>
                <a:cs typeface="Calibri"/>
              </a:rPr>
              <a:t>Operadores de chance</a:t>
            </a:r>
            <a:endParaRPr lang="es-ES" b="1">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MSPS</a:t>
            </a:r>
          </a:p>
        </p:txBody>
      </p:sp>
      <p:sp>
        <p:nvSpPr>
          <p:cNvPr id="12" name="CuadroTexto 11">
            <a:extLst>
              <a:ext uri="{FF2B5EF4-FFF2-40B4-BE49-F238E27FC236}">
                <a16:creationId xmlns:a16="http://schemas.microsoft.com/office/drawing/2014/main" id="{E6501B03-7720-49CB-9721-C22F01BD047E}"/>
              </a:ext>
            </a:extLst>
          </p:cNvPr>
          <p:cNvSpPr txBox="1"/>
          <p:nvPr/>
        </p:nvSpPr>
        <p:spPr>
          <a:xfrm>
            <a:off x="7322815" y="3669371"/>
            <a:ext cx="4145430" cy="1323439"/>
          </a:xfrm>
          <a:prstGeom prst="rect">
            <a:avLst/>
          </a:prstGeom>
          <a:noFill/>
        </p:spPr>
        <p:txBody>
          <a:bodyPr wrap="square" lIns="91440" tIns="45720" rIns="91440" bIns="45720" rtlCol="0" anchor="t">
            <a:spAutoFit/>
          </a:bodyPr>
          <a:lstStyle/>
          <a:p>
            <a:pPr algn="ctr"/>
            <a:r>
              <a:rPr lang="es-ES" sz="1600" b="1">
                <a:solidFill>
                  <a:srgbClr val="5B9BD5">
                    <a:lumMod val="50000"/>
                  </a:srgbClr>
                </a:solidFill>
                <a:latin typeface="Calibri" panose="020F0502020204030204"/>
              </a:rPr>
              <a:t>EPS e IPS</a:t>
            </a:r>
          </a:p>
          <a:p>
            <a:pPr algn="ctr"/>
            <a:r>
              <a:rPr lang="es-ES" sz="1600" b="1">
                <a:solidFill>
                  <a:srgbClr val="5B9BD5">
                    <a:lumMod val="50000"/>
                  </a:srgbClr>
                </a:solidFill>
                <a:latin typeface="Calibri" panose="020F0502020204030204"/>
              </a:rPr>
              <a:t>Superintendencia Nacional de Salud</a:t>
            </a:r>
          </a:p>
          <a:p>
            <a:pPr algn="ctr"/>
            <a:r>
              <a:rPr lang="es-ES" sz="1600" b="1">
                <a:solidFill>
                  <a:srgbClr val="5B9BD5">
                    <a:lumMod val="50000"/>
                  </a:srgbClr>
                </a:solidFill>
                <a:latin typeface="Calibri" panose="020F0502020204030204"/>
              </a:rPr>
              <a:t>Organismos de Control</a:t>
            </a:r>
          </a:p>
          <a:p>
            <a:pPr algn="ctr"/>
            <a:r>
              <a:rPr lang="es-ES" sz="1600" b="1">
                <a:solidFill>
                  <a:srgbClr val="5B9BD5">
                    <a:lumMod val="50000"/>
                  </a:srgbClr>
                </a:solidFill>
                <a:latin typeface="Calibri" panose="020F0502020204030204"/>
              </a:rPr>
              <a:t>Ministerio de Salud y Protección Social - MSPS y entidades del sector Salud</a:t>
            </a:r>
          </a:p>
        </p:txBody>
      </p:sp>
      <p:sp>
        <p:nvSpPr>
          <p:cNvPr id="13" name="CuadroTexto 12">
            <a:extLst>
              <a:ext uri="{FF2B5EF4-FFF2-40B4-BE49-F238E27FC236}">
                <a16:creationId xmlns:a16="http://schemas.microsoft.com/office/drawing/2014/main" id="{F3D98ECC-74FE-4EC7-82B0-BCDE8B359AD8}"/>
              </a:ext>
            </a:extLst>
          </p:cNvPr>
          <p:cNvSpPr txBox="1"/>
          <p:nvPr/>
        </p:nvSpPr>
        <p:spPr>
          <a:xfrm>
            <a:off x="793206" y="1104615"/>
            <a:ext cx="4612952"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Gestión financiera e identificación de fuentes</a:t>
            </a:r>
          </a:p>
        </p:txBody>
      </p:sp>
      <p:sp>
        <p:nvSpPr>
          <p:cNvPr id="14" name="CuadroTexto 13">
            <a:extLst>
              <a:ext uri="{FF2B5EF4-FFF2-40B4-BE49-F238E27FC236}">
                <a16:creationId xmlns:a16="http://schemas.microsoft.com/office/drawing/2014/main" id="{EF306134-56D5-4835-9553-3615684273DC}"/>
              </a:ext>
            </a:extLst>
          </p:cNvPr>
          <p:cNvSpPr txBox="1"/>
          <p:nvPr/>
        </p:nvSpPr>
        <p:spPr>
          <a:xfrm>
            <a:off x="6494132" y="1100429"/>
            <a:ext cx="5479921" cy="369332"/>
          </a:xfrm>
          <a:prstGeom prst="rect">
            <a:avLst/>
          </a:prstGeom>
          <a:solidFill>
            <a:srgbClr val="5B9BD5">
              <a:lumMod val="50000"/>
            </a:srgbClr>
          </a:solidFill>
        </p:spPr>
        <p:txBody>
          <a:bodyPr wrap="square" lIns="91440" tIns="45720" rIns="91440" bIns="45720" rtlCol="0" anchor="t">
            <a:spAutoFit/>
          </a:bodyPr>
          <a:lstStyle/>
          <a:p>
            <a:pPr algn="ctr">
              <a:defRPr/>
            </a:pPr>
            <a:r>
              <a:rPr lang="es-ES" b="1" kern="0">
                <a:solidFill>
                  <a:srgbClr val="FFFFFF"/>
                </a:solidFill>
                <a:latin typeface="Calibri" panose="020F0502020204030204"/>
              </a:rPr>
              <a:t>Verificación </a:t>
            </a:r>
            <a:r>
              <a:rPr kumimoji="0" lang="es-ES" sz="1800" b="1" i="0" u="none" strike="noStrike" kern="0" cap="none" spc="0" normalizeH="0" baseline="0" noProof="0">
                <a:ln>
                  <a:noFill/>
                </a:ln>
                <a:solidFill>
                  <a:srgbClr val="FFFFFF"/>
                </a:solidFill>
                <a:effectLst/>
                <a:uLnTx/>
                <a:uFillTx/>
                <a:latin typeface="Calibri" panose="020F0502020204030204"/>
              </a:rPr>
              <a:t> y Análisis de Información para el SGSSS</a:t>
            </a:r>
          </a:p>
        </p:txBody>
      </p:sp>
      <p:sp>
        <p:nvSpPr>
          <p:cNvPr id="15" name="CuadroTexto 14">
            <a:extLst>
              <a:ext uri="{FF2B5EF4-FFF2-40B4-BE49-F238E27FC236}">
                <a16:creationId xmlns:a16="http://schemas.microsoft.com/office/drawing/2014/main" id="{0C1F5953-7A4A-4F45-99CA-DAA1CD448208}"/>
              </a:ext>
            </a:extLst>
          </p:cNvPr>
          <p:cNvSpPr txBox="1"/>
          <p:nvPr/>
        </p:nvSpPr>
        <p:spPr>
          <a:xfrm rot="16200000">
            <a:off x="5332415" y="4144602"/>
            <a:ext cx="1688224"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BENEFICIARIOS</a:t>
            </a:r>
          </a:p>
        </p:txBody>
      </p:sp>
      <p:sp>
        <p:nvSpPr>
          <p:cNvPr id="16" name="CuadroTexto 15">
            <a:extLst>
              <a:ext uri="{FF2B5EF4-FFF2-40B4-BE49-F238E27FC236}">
                <a16:creationId xmlns:a16="http://schemas.microsoft.com/office/drawing/2014/main" id="{5C832FE8-BC51-418A-A928-F3CA25BAB060}"/>
              </a:ext>
            </a:extLst>
          </p:cNvPr>
          <p:cNvSpPr txBox="1"/>
          <p:nvPr/>
        </p:nvSpPr>
        <p:spPr>
          <a:xfrm rot="16200000">
            <a:off x="4990989" y="2067673"/>
            <a:ext cx="2353321"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18" name="CuadroTexto 17">
            <a:extLst>
              <a:ext uri="{FF2B5EF4-FFF2-40B4-BE49-F238E27FC236}">
                <a16:creationId xmlns:a16="http://schemas.microsoft.com/office/drawing/2014/main" id="{3AC71AC3-44CE-4909-9F43-6AD25CAD5C65}"/>
              </a:ext>
            </a:extLst>
          </p:cNvPr>
          <p:cNvSpPr txBox="1"/>
          <p:nvPr/>
        </p:nvSpPr>
        <p:spPr>
          <a:xfrm rot="16200000">
            <a:off x="5518678" y="5705700"/>
            <a:ext cx="1326435"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20" name="CuadroTexto 19">
            <a:extLst>
              <a:ext uri="{FF2B5EF4-FFF2-40B4-BE49-F238E27FC236}">
                <a16:creationId xmlns:a16="http://schemas.microsoft.com/office/drawing/2014/main" id="{8B35D6BB-47FA-40F2-A8D0-4C6BEA428178}"/>
              </a:ext>
            </a:extLst>
          </p:cNvPr>
          <p:cNvSpPr txBox="1"/>
          <p:nvPr/>
        </p:nvSpPr>
        <p:spPr>
          <a:xfrm>
            <a:off x="190688" y="5298595"/>
            <a:ext cx="5665127"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Reconocen que los mecanismos para el recaudo de recursos y para el intercambio de información son </a:t>
            </a:r>
            <a:r>
              <a:rPr lang="es-ES" sz="1600">
                <a:solidFill>
                  <a:srgbClr val="0070C0"/>
                </a:solidFill>
                <a:latin typeface="Calibri" panose="020F0502020204030204"/>
              </a:rPr>
              <a:t>funcionales</a:t>
            </a:r>
            <a:r>
              <a:rPr lang="es-ES" sz="1600">
                <a:solidFill>
                  <a:srgbClr val="1AAE96"/>
                </a:solidFill>
                <a:latin typeface="Calibri" panose="020F0502020204030204"/>
              </a:rPr>
              <a:t> y de </a:t>
            </a:r>
            <a:r>
              <a:rPr lang="es-ES" sz="1600">
                <a:solidFill>
                  <a:srgbClr val="0070C0"/>
                </a:solidFill>
                <a:latin typeface="Calibri" panose="020F0502020204030204"/>
              </a:rPr>
              <a:t>fácil acceso</a:t>
            </a:r>
            <a:r>
              <a:rPr lang="es-ES" sz="1600">
                <a:solidFill>
                  <a:srgbClr val="1AAE96"/>
                </a:solidFill>
                <a:latin typeface="Calibri" panose="020F0502020204030204"/>
              </a:rPr>
              <a:t>. Resaltan la </a:t>
            </a:r>
            <a:r>
              <a:rPr lang="es-ES" sz="1600">
                <a:solidFill>
                  <a:srgbClr val="0070C0"/>
                </a:solidFill>
                <a:latin typeface="Calibri" panose="020F0502020204030204"/>
              </a:rPr>
              <a:t>agilidad</a:t>
            </a:r>
            <a:r>
              <a:rPr lang="es-ES" sz="1600">
                <a:solidFill>
                  <a:srgbClr val="1AAE96"/>
                </a:solidFill>
                <a:latin typeface="Calibri" panose="020F0502020204030204"/>
              </a:rPr>
              <a:t> de la disposición de información de consulta (estado de cuenta de entidades financieras – </a:t>
            </a:r>
            <a:r>
              <a:rPr lang="es-ES" sz="1600">
                <a:solidFill>
                  <a:srgbClr val="0070C0"/>
                </a:solidFill>
                <a:latin typeface="Calibri" panose="020F0502020204030204"/>
              </a:rPr>
              <a:t>trámite 100% en línea</a:t>
            </a:r>
            <a:r>
              <a:rPr lang="es-ES" sz="1600">
                <a:solidFill>
                  <a:srgbClr val="1AAE96"/>
                </a:solidFill>
                <a:latin typeface="Calibri" panose="020F0502020204030204"/>
              </a:rPr>
              <a:t>)</a:t>
            </a:r>
          </a:p>
        </p:txBody>
      </p:sp>
      <p:sp>
        <p:nvSpPr>
          <p:cNvPr id="21" name="Rectángulo 20">
            <a:extLst>
              <a:ext uri="{FF2B5EF4-FFF2-40B4-BE49-F238E27FC236}">
                <a16:creationId xmlns:a16="http://schemas.microsoft.com/office/drawing/2014/main" id="{29CFB562-AFEB-46EB-9E47-B75E4AADF47C}"/>
              </a:ext>
            </a:extLst>
          </p:cNvPr>
          <p:cNvSpPr/>
          <p:nvPr/>
        </p:nvSpPr>
        <p:spPr>
          <a:xfrm>
            <a:off x="-40507" y="6494969"/>
            <a:ext cx="12232507" cy="400110"/>
          </a:xfrm>
          <a:prstGeom prst="rect">
            <a:avLst/>
          </a:prstGeom>
        </p:spPr>
        <p:txBody>
          <a:bodyPr wrap="square" lIns="91440" tIns="45720" rIns="91440" bIns="45720" anchor="t">
            <a:spAutoFit/>
          </a:bodyPr>
          <a:lstStyle/>
          <a:p>
            <a:pPr algn="just"/>
            <a:r>
              <a:rPr lang="es-ES" sz="1000">
                <a:latin typeface="Calibri" panose="020F0502020204030204"/>
              </a:rPr>
              <a:t>Nota: Atributos identificados en entrevistas y encuestas aplicadas, sugerencias y comentarios recibidos en espacios de diálogo, informes de auditorías externas (CGR)</a:t>
            </a:r>
            <a:endParaRPr lang="es-ES"/>
          </a:p>
          <a:p>
            <a:pPr algn="just"/>
            <a:r>
              <a:rPr lang="es-ES" sz="1000">
                <a:latin typeface="Calibri" panose="020F0502020204030204"/>
              </a:rPr>
              <a:t>Fuente: (1) Terceros modificados entre julio 1 de 2020 y 30 de julio de 2021 .</a:t>
            </a:r>
            <a:endParaRPr lang="es-ES"/>
          </a:p>
        </p:txBody>
      </p:sp>
      <p:sp>
        <p:nvSpPr>
          <p:cNvPr id="22" name="CuadroTexto 21">
            <a:extLst>
              <a:ext uri="{FF2B5EF4-FFF2-40B4-BE49-F238E27FC236}">
                <a16:creationId xmlns:a16="http://schemas.microsoft.com/office/drawing/2014/main" id="{8072219F-8A09-479F-B6E1-C28B7C4D61CA}"/>
              </a:ext>
            </a:extLst>
          </p:cNvPr>
          <p:cNvSpPr txBox="1"/>
          <p:nvPr/>
        </p:nvSpPr>
        <p:spPr>
          <a:xfrm>
            <a:off x="6386712" y="5292214"/>
            <a:ext cx="5722637" cy="1169551"/>
          </a:xfrm>
          <a:prstGeom prst="rect">
            <a:avLst/>
          </a:prstGeom>
          <a:noFill/>
        </p:spPr>
        <p:txBody>
          <a:bodyPr wrap="square" lIns="91440" tIns="45720" rIns="91440" bIns="45720" rtlCol="0" anchor="t">
            <a:spAutoFit/>
          </a:bodyPr>
          <a:lstStyle/>
          <a:p>
            <a:pPr algn="just"/>
            <a:r>
              <a:rPr lang="es-ES" sz="1400">
                <a:solidFill>
                  <a:srgbClr val="1AAE96"/>
                </a:solidFill>
                <a:latin typeface="Calibri" panose="020F0502020204030204"/>
                <a:cs typeface="Calibri"/>
              </a:rPr>
              <a:t>Los usuarios </a:t>
            </a:r>
            <a:r>
              <a:rPr lang="es-ES" sz="1400">
                <a:solidFill>
                  <a:srgbClr val="1AAE96"/>
                </a:solidFill>
                <a:latin typeface="Calibri" panose="020F0502020204030204"/>
              </a:rPr>
              <a:t>identifican oportunidades de mejora en </a:t>
            </a:r>
            <a:r>
              <a:rPr lang="es-ES" sz="1400">
                <a:solidFill>
                  <a:srgbClr val="0070C0"/>
                </a:solidFill>
                <a:latin typeface="Calibri" panose="020F0502020204030204"/>
              </a:rPr>
              <a:t>la exactitud </a:t>
            </a:r>
            <a:r>
              <a:rPr lang="es-ES" sz="1400">
                <a:solidFill>
                  <a:srgbClr val="17AD94"/>
                </a:solidFill>
                <a:latin typeface="Calibri" panose="020F0502020204030204"/>
              </a:rPr>
              <a:t>y</a:t>
            </a:r>
            <a:r>
              <a:rPr lang="es-ES" sz="1400">
                <a:solidFill>
                  <a:srgbClr val="0070C0"/>
                </a:solidFill>
                <a:latin typeface="Calibri" panose="020F0502020204030204"/>
              </a:rPr>
              <a:t> oportunidad </a:t>
            </a:r>
            <a:r>
              <a:rPr lang="es-ES" sz="1400">
                <a:solidFill>
                  <a:srgbClr val="1AAE96"/>
                </a:solidFill>
                <a:latin typeface="Calibri" panose="020F0502020204030204"/>
              </a:rPr>
              <a:t>en temas de auditorías de reintegro y esperan </a:t>
            </a:r>
            <a:r>
              <a:rPr lang="es-ES" sz="1400">
                <a:solidFill>
                  <a:srgbClr val="0070C0"/>
                </a:solidFill>
                <a:latin typeface="Calibri" panose="020F0502020204030204"/>
              </a:rPr>
              <a:t>retroalimentación directa </a:t>
            </a:r>
            <a:r>
              <a:rPr lang="es-ES" sz="1400">
                <a:solidFill>
                  <a:srgbClr val="1AAE96"/>
                </a:solidFill>
                <a:latin typeface="Calibri" panose="020F0502020204030204"/>
              </a:rPr>
              <a:t>entre la SNS, MSPS y ADRES respecto de las respuestas que las EPS dan a las Resoluciones de solicitud de </a:t>
            </a:r>
            <a:r>
              <a:rPr lang="es-ES" sz="1400">
                <a:solidFill>
                  <a:srgbClr val="0070C0"/>
                </a:solidFill>
                <a:latin typeface="Calibri" panose="020F0502020204030204"/>
              </a:rPr>
              <a:t>reintegro de recursos indebidamente apropiados.</a:t>
            </a:r>
          </a:p>
        </p:txBody>
      </p:sp>
    </p:spTree>
    <p:extLst>
      <p:ext uri="{BB962C8B-B14F-4D97-AF65-F5344CB8AC3E}">
        <p14:creationId xmlns:p14="http://schemas.microsoft.com/office/powerpoint/2010/main" val="149599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graphicFrame>
        <p:nvGraphicFramePr>
          <p:cNvPr id="14" name="Tabla 13">
            <a:extLst>
              <a:ext uri="{FF2B5EF4-FFF2-40B4-BE49-F238E27FC236}">
                <a16:creationId xmlns:a16="http://schemas.microsoft.com/office/drawing/2014/main" id="{4AC79739-1470-4511-8840-8FBD4CB849BB}"/>
              </a:ext>
            </a:extLst>
          </p:cNvPr>
          <p:cNvGraphicFramePr>
            <a:graphicFrameLocks noGrp="1"/>
          </p:cNvGraphicFramePr>
          <p:nvPr>
            <p:extLst>
              <p:ext uri="{D42A27DB-BD31-4B8C-83A1-F6EECF244321}">
                <p14:modId xmlns:p14="http://schemas.microsoft.com/office/powerpoint/2010/main" val="2941737128"/>
              </p:ext>
            </p:extLst>
          </p:nvPr>
        </p:nvGraphicFramePr>
        <p:xfrm>
          <a:off x="385613" y="1335138"/>
          <a:ext cx="10833466" cy="5038868"/>
        </p:xfrm>
        <a:graphic>
          <a:graphicData uri="http://schemas.openxmlformats.org/drawingml/2006/table">
            <a:tbl>
              <a:tblPr firstRow="1" firstCol="1" bandRow="1"/>
              <a:tblGrid>
                <a:gridCol w="3211640">
                  <a:extLst>
                    <a:ext uri="{9D8B030D-6E8A-4147-A177-3AD203B41FA5}">
                      <a16:colId xmlns:a16="http://schemas.microsoft.com/office/drawing/2014/main" val="760520130"/>
                    </a:ext>
                  </a:extLst>
                </a:gridCol>
                <a:gridCol w="1804499">
                  <a:extLst>
                    <a:ext uri="{9D8B030D-6E8A-4147-A177-3AD203B41FA5}">
                      <a16:colId xmlns:a16="http://schemas.microsoft.com/office/drawing/2014/main" val="2471379257"/>
                    </a:ext>
                  </a:extLst>
                </a:gridCol>
                <a:gridCol w="3300549">
                  <a:extLst>
                    <a:ext uri="{9D8B030D-6E8A-4147-A177-3AD203B41FA5}">
                      <a16:colId xmlns:a16="http://schemas.microsoft.com/office/drawing/2014/main" val="3094952790"/>
                    </a:ext>
                  </a:extLst>
                </a:gridCol>
                <a:gridCol w="1469505">
                  <a:extLst>
                    <a:ext uri="{9D8B030D-6E8A-4147-A177-3AD203B41FA5}">
                      <a16:colId xmlns:a16="http://schemas.microsoft.com/office/drawing/2014/main" val="1757152433"/>
                    </a:ext>
                  </a:extLst>
                </a:gridCol>
                <a:gridCol w="1047273">
                  <a:extLst>
                    <a:ext uri="{9D8B030D-6E8A-4147-A177-3AD203B41FA5}">
                      <a16:colId xmlns:a16="http://schemas.microsoft.com/office/drawing/2014/main" val="454878218"/>
                    </a:ext>
                  </a:extLst>
                </a:gridCol>
              </a:tblGrid>
              <a:tr h="27096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NOMBRE TRÁMITE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TIEMPO DE RESPUESTA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USUARIOS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ES" sz="1400" b="1" kern="1200">
                          <a:solidFill>
                            <a:schemeClr val="lt1"/>
                          </a:solidFill>
                          <a:effectLst/>
                          <a:latin typeface="+mn-lt"/>
                          <a:ea typeface="+mn-ea"/>
                          <a:cs typeface="+mn-cs"/>
                        </a:rPr>
                        <a:t>TIPO</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EN LINEA?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2378930412"/>
                  </a:ext>
                </a:extLst>
              </a:tr>
              <a:tr h="71406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Reconocimiento de prestaciones económicas a los afiliados a los regímenes especial y /o de excepción.</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15 días.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50389224"/>
                  </a:ext>
                </a:extLst>
              </a:tr>
              <a:tr h="5100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Devolución de aportes pagados directamente a la ADRES.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10 días para el acto administrativo de devolución.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70544479"/>
                  </a:ext>
                </a:extLst>
              </a:tr>
              <a:tr h="29387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Registro y modificación de cuentas bancarias para giro directo.</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10 días hábiles.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Instituciones Prestadoras de Servicios (IPS)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p>
                      <a:pPr algn="ctr" fontAlgn="auto"/>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81027142"/>
                  </a:ext>
                </a:extLst>
              </a:tr>
              <a:tr h="4080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Solicitud compra de cartera.</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 Mes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Entidades Promotoras de Salud (EPS) o Caja de Compensación Familiar (CCF).</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539502251"/>
                  </a:ext>
                </a:extLst>
              </a:tr>
              <a:tr h="2578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Reconocimiento y pago de indemnizaciones y auxilios a víctimas de eventos catastróficos y terroristas y de accidentes de tránsito o a sus beneficiarios.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3 Meses.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Personas Naturales (indemnizaciones por muerte, gastos funerarios e Incapacidad permanente).  </a:t>
                      </a:r>
                      <a:br>
                        <a:rPr lang="es-CO" sz="1400">
                          <a:effectLst/>
                        </a:rPr>
                      </a:br>
                      <a:r>
                        <a:rPr lang="es-CO" sz="1400">
                          <a:effectLst/>
                        </a:rPr>
                        <a:t>Personas Jurídicas - IPS (servicios de salud).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66820824"/>
                  </a:ext>
                </a:extLst>
              </a:tr>
              <a:tr h="4080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Certificación de aportes en salud en los regímenes de excepción y especial.</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Inmediata.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ES" sz="1400" kern="1200">
                          <a:solidFill>
                            <a:schemeClr val="dk1"/>
                          </a:solidFill>
                          <a:effectLst/>
                          <a:latin typeface="+mn-lt"/>
                          <a:ea typeface="+mn-ea"/>
                          <a:cs typeface="+mn-cs"/>
                        </a:rPr>
                        <a:t>Otro Procedimiento Administrativo OPA</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SI</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90479679"/>
                  </a:ext>
                </a:extLst>
              </a:tr>
              <a:tr h="5100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Estado de cuenta entidades territoriales.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Inmediata. Se publica extracto mensual de cuentas los primeros 15 días del mes.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Entidades Territoriales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Otro Procedimiento Administrativo OPA</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SI</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33104538"/>
                  </a:ext>
                </a:extLst>
              </a:tr>
            </a:tbl>
          </a:graphicData>
        </a:graphic>
      </p:graphicFrame>
    </p:spTree>
    <p:extLst>
      <p:ext uri="{BB962C8B-B14F-4D97-AF65-F5344CB8AC3E}">
        <p14:creationId xmlns:p14="http://schemas.microsoft.com/office/powerpoint/2010/main" val="254097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633946B-91E6-4F9F-88F2-9CC46E426633}"/>
              </a:ext>
            </a:extLst>
          </p:cNvPr>
          <p:cNvSpPr txBox="1"/>
          <p:nvPr/>
        </p:nvSpPr>
        <p:spPr>
          <a:xfrm>
            <a:off x="106653" y="5727675"/>
            <a:ext cx="9329388" cy="646331"/>
          </a:xfrm>
          <a:prstGeom prst="rect">
            <a:avLst/>
          </a:prstGeom>
          <a:noFill/>
        </p:spPr>
        <p:txBody>
          <a:bodyPr wrap="square" lIns="91440" tIns="45720" rIns="91440" bIns="45720" rtlCol="0" anchor="t">
            <a:spAutoFit/>
          </a:bodyPr>
          <a:lstStyle/>
          <a:p>
            <a:pPr algn="ctr"/>
            <a:r>
              <a:rPr lang="es-ES"/>
              <a:t>Gestión de Trámites de acuerdo con los datos de operación reportados en el SUIT del DAFP y a partir de información disponible.</a:t>
            </a:r>
          </a:p>
        </p:txBody>
      </p:sp>
      <p:sp>
        <p:nvSpPr>
          <p:cNvPr id="15" name="CuadroTexto 1">
            <a:extLst>
              <a:ext uri="{FF2B5EF4-FFF2-40B4-BE49-F238E27FC236}">
                <a16:creationId xmlns:a16="http://schemas.microsoft.com/office/drawing/2014/main" id="{3679553D-D799-4F40-8B5A-00B91F54D08A}"/>
              </a:ext>
            </a:extLst>
          </p:cNvPr>
          <p:cNvSpPr txBox="1"/>
          <p:nvPr/>
        </p:nvSpPr>
        <p:spPr>
          <a:xfrm>
            <a:off x="9405891" y="1473164"/>
            <a:ext cx="2683073" cy="1077218"/>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a:solidFill>
                  <a:srgbClr val="7030A0"/>
                </a:solidFill>
              </a:rPr>
              <a:t>Oportunidad de mejora en la oferta trámites según las expectativas de los grupos de valor</a:t>
            </a:r>
          </a:p>
        </p:txBody>
      </p:sp>
      <p:sp>
        <p:nvSpPr>
          <p:cNvPr id="16" name="CuadroTexto 2">
            <a:extLst>
              <a:ext uri="{FF2B5EF4-FFF2-40B4-BE49-F238E27FC236}">
                <a16:creationId xmlns:a16="http://schemas.microsoft.com/office/drawing/2014/main" id="{40F99183-5512-4129-92AB-BA1D3503C162}"/>
              </a:ext>
            </a:extLst>
          </p:cNvPr>
          <p:cNvSpPr txBox="1"/>
          <p:nvPr/>
        </p:nvSpPr>
        <p:spPr>
          <a:xfrm>
            <a:off x="9252681" y="2738164"/>
            <a:ext cx="2939318" cy="2062103"/>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es-ES" sz="1600">
                <a:solidFill>
                  <a:srgbClr val="0070C0"/>
                </a:solidFill>
              </a:rPr>
              <a:t>Optimización tiempos de respuesta</a:t>
            </a:r>
          </a:p>
          <a:p>
            <a:pPr marL="285750" indent="-285750">
              <a:buFont typeface="Wingdings" panose="05000000000000000000" pitchFamily="2" charset="2"/>
              <a:buChar char="ü"/>
            </a:pPr>
            <a:endParaRPr lang="es-ES" sz="1600">
              <a:solidFill>
                <a:srgbClr val="0070C0"/>
              </a:solidFill>
            </a:endParaRPr>
          </a:p>
          <a:p>
            <a:pPr marL="285750" indent="-285750">
              <a:buFont typeface="Wingdings" panose="05000000000000000000" pitchFamily="2" charset="2"/>
              <a:buChar char="ü"/>
            </a:pPr>
            <a:r>
              <a:rPr lang="es-ES" sz="1600">
                <a:solidFill>
                  <a:srgbClr val="0070C0"/>
                </a:solidFill>
              </a:rPr>
              <a:t>Digitalización de trámites</a:t>
            </a:r>
            <a:endParaRPr lang="es-ES" sz="1600">
              <a:solidFill>
                <a:srgbClr val="0070C0"/>
              </a:solidFill>
              <a:cs typeface="Calibri"/>
            </a:endParaRPr>
          </a:p>
          <a:p>
            <a:pPr marL="285750" indent="-285750">
              <a:buFont typeface="Wingdings" panose="05000000000000000000" pitchFamily="2" charset="2"/>
              <a:buChar char="ü"/>
            </a:pPr>
            <a:endParaRPr lang="es-ES" sz="1600">
              <a:solidFill>
                <a:srgbClr val="0070C0"/>
              </a:solidFill>
            </a:endParaRPr>
          </a:p>
          <a:p>
            <a:pPr marL="285750" indent="-285750">
              <a:buFont typeface="Wingdings" panose="05000000000000000000" pitchFamily="2" charset="2"/>
              <a:buChar char="ü"/>
            </a:pPr>
            <a:r>
              <a:rPr lang="es-ES" sz="1600">
                <a:solidFill>
                  <a:srgbClr val="0070C0"/>
                </a:solidFill>
              </a:rPr>
              <a:t>Seguimiento al estado del trámite de forma virtual</a:t>
            </a:r>
            <a:endParaRPr lang="es-ES" sz="1600">
              <a:solidFill>
                <a:srgbClr val="0070C0"/>
              </a:solidFill>
              <a:cs typeface="Calibri"/>
            </a:endParaRPr>
          </a:p>
          <a:p>
            <a:pPr marL="285750" indent="-285750">
              <a:buFont typeface="Wingdings" panose="05000000000000000000" pitchFamily="2" charset="2"/>
              <a:buChar char="ü"/>
            </a:pPr>
            <a:endParaRPr lang="es-ES" sz="1600">
              <a:solidFill>
                <a:srgbClr val="0070C0"/>
              </a:solidFill>
            </a:endParaRPr>
          </a:p>
        </p:txBody>
      </p:sp>
      <p:sp>
        <p:nvSpPr>
          <p:cNvPr id="18" name="CuadroTexto 17">
            <a:extLst>
              <a:ext uri="{FF2B5EF4-FFF2-40B4-BE49-F238E27FC236}">
                <a16:creationId xmlns:a16="http://schemas.microsoft.com/office/drawing/2014/main" id="{5AA55681-A090-4D90-ACC8-59098FDC43C2}"/>
              </a:ext>
            </a:extLst>
          </p:cNvPr>
          <p:cNvSpPr txBox="1"/>
          <p:nvPr/>
        </p:nvSpPr>
        <p:spPr>
          <a:xfrm>
            <a:off x="1774964" y="1048848"/>
            <a:ext cx="5992765" cy="553998"/>
          </a:xfrm>
          <a:prstGeom prst="rect">
            <a:avLst/>
          </a:prstGeom>
          <a:noFill/>
        </p:spPr>
        <p:txBody>
          <a:bodyPr wrap="square" rtlCol="0">
            <a:spAutoFit/>
          </a:bodyPr>
          <a:lstStyle/>
          <a:p>
            <a:pPr algn="ctr"/>
            <a:r>
              <a:rPr lang="es-ES" b="1">
                <a:solidFill>
                  <a:srgbClr val="5B9BD5">
                    <a:lumMod val="50000"/>
                  </a:srgbClr>
                </a:solidFill>
                <a:latin typeface="Calibri" panose="020F0502020204030204"/>
              </a:rPr>
              <a:t>Trámites gestionados </a:t>
            </a:r>
          </a:p>
          <a:p>
            <a:pPr algn="ctr"/>
            <a:r>
              <a:rPr lang="es-ES" sz="1200">
                <a:solidFill>
                  <a:srgbClr val="5B9BD5">
                    <a:lumMod val="50000"/>
                  </a:srgbClr>
                </a:solidFill>
                <a:latin typeface="Calibri" panose="020F0502020204030204"/>
              </a:rPr>
              <a:t>Julio 2020 a Junio de 2021</a:t>
            </a:r>
          </a:p>
        </p:txBody>
      </p:sp>
      <p:pic>
        <p:nvPicPr>
          <p:cNvPr id="4" name="Imagen 3">
            <a:extLst>
              <a:ext uri="{FF2B5EF4-FFF2-40B4-BE49-F238E27FC236}">
                <a16:creationId xmlns:a16="http://schemas.microsoft.com/office/drawing/2014/main" id="{1806E7C3-C07C-44F6-8BDD-B7E5745552FA}"/>
              </a:ext>
            </a:extLst>
          </p:cNvPr>
          <p:cNvPicPr>
            <a:picLocks noChangeAspect="1"/>
          </p:cNvPicPr>
          <p:nvPr/>
        </p:nvPicPr>
        <p:blipFill>
          <a:blip r:embed="rId4"/>
          <a:stretch>
            <a:fillRect/>
          </a:stretch>
        </p:blipFill>
        <p:spPr>
          <a:xfrm>
            <a:off x="211529" y="1515783"/>
            <a:ext cx="9041152" cy="3968840"/>
          </a:xfrm>
          <a:prstGeom prst="rect">
            <a:avLst/>
          </a:prstGeom>
        </p:spPr>
      </p:pic>
      <p:sp>
        <p:nvSpPr>
          <p:cNvPr id="21" name="CuadroTexto 20">
            <a:extLst>
              <a:ext uri="{FF2B5EF4-FFF2-40B4-BE49-F238E27FC236}">
                <a16:creationId xmlns:a16="http://schemas.microsoft.com/office/drawing/2014/main" id="{5F0A6C79-747C-4079-8A7E-64590CEF1003}"/>
              </a:ext>
            </a:extLst>
          </p:cNvPr>
          <p:cNvSpPr txBox="1"/>
          <p:nvPr/>
        </p:nvSpPr>
        <p:spPr>
          <a:xfrm>
            <a:off x="0" y="6581001"/>
            <a:ext cx="5466944" cy="276999"/>
          </a:xfrm>
          <a:prstGeom prst="rect">
            <a:avLst/>
          </a:prstGeom>
          <a:noFill/>
        </p:spPr>
        <p:txBody>
          <a:bodyPr wrap="square" lIns="91440" tIns="45720" rIns="91440" bIns="45720" rtlCol="0" anchor="t">
            <a:spAutoFit/>
          </a:bodyPr>
          <a:lstStyle/>
          <a:p>
            <a:r>
              <a:rPr lang="es-ES" sz="1200"/>
              <a:t>Fuente: Registros de operación en SUIT-DAFP</a:t>
            </a:r>
          </a:p>
        </p:txBody>
      </p:sp>
    </p:spTree>
    <p:extLst>
      <p:ext uri="{BB962C8B-B14F-4D97-AF65-F5344CB8AC3E}">
        <p14:creationId xmlns:p14="http://schemas.microsoft.com/office/powerpoint/2010/main" val="238336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5AA55681-A090-4D90-ACC8-59098FDC43C2}"/>
              </a:ext>
            </a:extLst>
          </p:cNvPr>
          <p:cNvSpPr txBox="1"/>
          <p:nvPr/>
        </p:nvSpPr>
        <p:spPr>
          <a:xfrm>
            <a:off x="3537699" y="2024105"/>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naturaleza del evento </a:t>
            </a:r>
          </a:p>
        </p:txBody>
      </p:sp>
      <p:graphicFrame>
        <p:nvGraphicFramePr>
          <p:cNvPr id="14" name="Gráfico 13">
            <a:extLst>
              <a:ext uri="{FF2B5EF4-FFF2-40B4-BE49-F238E27FC236}">
                <a16:creationId xmlns:a16="http://schemas.microsoft.com/office/drawing/2014/main" id="{97A40161-1216-4EF0-A027-62B3A93D394E}"/>
              </a:ext>
            </a:extLst>
          </p:cNvPr>
          <p:cNvGraphicFramePr>
            <a:graphicFrameLocks/>
          </p:cNvGraphicFramePr>
          <p:nvPr>
            <p:extLst>
              <p:ext uri="{D42A27DB-BD31-4B8C-83A1-F6EECF244321}">
                <p14:modId xmlns:p14="http://schemas.microsoft.com/office/powerpoint/2010/main" val="2493731651"/>
              </p:ext>
            </p:extLst>
          </p:nvPr>
        </p:nvGraphicFramePr>
        <p:xfrm>
          <a:off x="3181110" y="2610814"/>
          <a:ext cx="4104421" cy="35037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D10ADB6B-6499-49B0-A4FF-F4D6E791A021}"/>
              </a:ext>
            </a:extLst>
          </p:cNvPr>
          <p:cNvGraphicFramePr>
            <a:graphicFrameLocks/>
          </p:cNvGraphicFramePr>
          <p:nvPr>
            <p:extLst>
              <p:ext uri="{D42A27DB-BD31-4B8C-83A1-F6EECF244321}">
                <p14:modId xmlns:p14="http://schemas.microsoft.com/office/powerpoint/2010/main" val="3063564540"/>
              </p:ext>
            </p:extLst>
          </p:nvPr>
        </p:nvGraphicFramePr>
        <p:xfrm>
          <a:off x="183984" y="2436058"/>
          <a:ext cx="3184748" cy="4060981"/>
        </p:xfrm>
        <a:graphic>
          <a:graphicData uri="http://schemas.openxmlformats.org/drawingml/2006/chart">
            <c:chart xmlns:c="http://schemas.openxmlformats.org/drawingml/2006/chart" xmlns:r="http://schemas.openxmlformats.org/officeDocument/2006/relationships" r:id="rId4"/>
          </a:graphicData>
        </a:graphic>
      </p:graphicFrame>
      <p:sp>
        <p:nvSpPr>
          <p:cNvPr id="21" name="CuadroTexto 20">
            <a:extLst>
              <a:ext uri="{FF2B5EF4-FFF2-40B4-BE49-F238E27FC236}">
                <a16:creationId xmlns:a16="http://schemas.microsoft.com/office/drawing/2014/main" id="{F7934C77-FDE5-49EF-9439-486B3ECEF4E2}"/>
              </a:ext>
            </a:extLst>
          </p:cNvPr>
          <p:cNvSpPr txBox="1"/>
          <p:nvPr/>
        </p:nvSpPr>
        <p:spPr>
          <a:xfrm>
            <a:off x="2909874" y="984169"/>
            <a:ext cx="6432710" cy="830997"/>
          </a:xfrm>
          <a:prstGeom prst="rect">
            <a:avLst/>
          </a:prstGeom>
          <a:noFill/>
        </p:spPr>
        <p:txBody>
          <a:bodyPr wrap="square" lIns="91440" tIns="45720" rIns="91440" bIns="45720" anchor="t">
            <a:spAutoFit/>
          </a:bodyPr>
          <a:lstStyle/>
          <a:p>
            <a:r>
              <a:rPr lang="es-ES" sz="2800" b="1">
                <a:solidFill>
                  <a:srgbClr val="5B9BD5"/>
                </a:solidFill>
                <a:latin typeface="Calibri" panose="020F0502020204030204"/>
              </a:rPr>
              <a:t>Trámites de reclamaciones gestionados</a:t>
            </a:r>
            <a:endParaRPr lang="es-ES" sz="2800" b="1">
              <a:solidFill>
                <a:srgbClr val="5B9BD5">
                  <a:lumMod val="50000"/>
                </a:srgbClr>
              </a:solidFill>
              <a:latin typeface="Calibri" panose="020F0502020204030204"/>
            </a:endParaRPr>
          </a:p>
          <a:p>
            <a:pPr algn="ctr"/>
            <a:r>
              <a:rPr lang="es-ES" sz="2000">
                <a:solidFill>
                  <a:srgbClr val="5B9BD5">
                    <a:lumMod val="50000"/>
                  </a:srgbClr>
                </a:solidFill>
                <a:latin typeface="Calibri" panose="020F0502020204030204"/>
              </a:rPr>
              <a:t>Julio 2020 a Junio de 2021</a:t>
            </a:r>
          </a:p>
        </p:txBody>
      </p:sp>
      <p:sp>
        <p:nvSpPr>
          <p:cNvPr id="22" name="CuadroTexto 21">
            <a:extLst>
              <a:ext uri="{FF2B5EF4-FFF2-40B4-BE49-F238E27FC236}">
                <a16:creationId xmlns:a16="http://schemas.microsoft.com/office/drawing/2014/main" id="{0D415590-70E9-4CEE-987B-1155D20CDE91}"/>
              </a:ext>
            </a:extLst>
          </p:cNvPr>
          <p:cNvSpPr txBox="1"/>
          <p:nvPr/>
        </p:nvSpPr>
        <p:spPr>
          <a:xfrm>
            <a:off x="-127987" y="2023729"/>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tipo de evento </a:t>
            </a:r>
          </a:p>
        </p:txBody>
      </p:sp>
      <p:graphicFrame>
        <p:nvGraphicFramePr>
          <p:cNvPr id="23" name="Gráfico 22">
            <a:extLst>
              <a:ext uri="{FF2B5EF4-FFF2-40B4-BE49-F238E27FC236}">
                <a16:creationId xmlns:a16="http://schemas.microsoft.com/office/drawing/2014/main" id="{33618FBA-5459-4204-8D2D-99CF8B7AA1E8}"/>
              </a:ext>
            </a:extLst>
          </p:cNvPr>
          <p:cNvGraphicFramePr>
            <a:graphicFrameLocks/>
          </p:cNvGraphicFramePr>
          <p:nvPr>
            <p:extLst>
              <p:ext uri="{D42A27DB-BD31-4B8C-83A1-F6EECF244321}">
                <p14:modId xmlns:p14="http://schemas.microsoft.com/office/powerpoint/2010/main" val="3323003316"/>
              </p:ext>
            </p:extLst>
          </p:nvPr>
        </p:nvGraphicFramePr>
        <p:xfrm>
          <a:off x="7542252" y="2330567"/>
          <a:ext cx="4418375" cy="427196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AEE70669-C91B-4548-9C22-A408124A532A}"/>
              </a:ext>
            </a:extLst>
          </p:cNvPr>
          <p:cNvSpPr txBox="1"/>
          <p:nvPr/>
        </p:nvSpPr>
        <p:spPr>
          <a:xfrm>
            <a:off x="7798973" y="2025024"/>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departamento del evento</a:t>
            </a:r>
          </a:p>
        </p:txBody>
      </p:sp>
      <p:sp>
        <p:nvSpPr>
          <p:cNvPr id="5" name="CuadroTexto 4">
            <a:extLst>
              <a:ext uri="{FF2B5EF4-FFF2-40B4-BE49-F238E27FC236}">
                <a16:creationId xmlns:a16="http://schemas.microsoft.com/office/drawing/2014/main" id="{71739E49-67B6-4012-A13F-8D2E409B6BB3}"/>
              </a:ext>
            </a:extLst>
          </p:cNvPr>
          <p:cNvSpPr txBox="1"/>
          <p:nvPr/>
        </p:nvSpPr>
        <p:spPr>
          <a:xfrm>
            <a:off x="0" y="6581001"/>
            <a:ext cx="5466944" cy="276999"/>
          </a:xfrm>
          <a:prstGeom prst="rect">
            <a:avLst/>
          </a:prstGeom>
          <a:noFill/>
        </p:spPr>
        <p:txBody>
          <a:bodyPr wrap="square" rtlCol="0">
            <a:spAutoFit/>
          </a:bodyPr>
          <a:lstStyle/>
          <a:p>
            <a:r>
              <a:rPr lang="es-ES" sz="1200"/>
              <a:t>Fuente: Dirección de Otras Prestaciones</a:t>
            </a:r>
          </a:p>
        </p:txBody>
      </p:sp>
    </p:spTree>
    <p:extLst>
      <p:ext uri="{BB962C8B-B14F-4D97-AF65-F5344CB8AC3E}">
        <p14:creationId xmlns:p14="http://schemas.microsoft.com/office/powerpoint/2010/main" val="297344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A8D14D2-D3DF-2D4E-86E0-9A33427A4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71850" cy="6858000"/>
          </a:xfrm>
          <a:prstGeom prst="rect">
            <a:avLst/>
          </a:prstGeom>
        </p:spPr>
      </p:pic>
      <p:sp>
        <p:nvSpPr>
          <p:cNvPr id="7" name="TextBox 6">
            <a:extLst>
              <a:ext uri="{FF2B5EF4-FFF2-40B4-BE49-F238E27FC236}">
                <a16:creationId xmlns:a16="http://schemas.microsoft.com/office/drawing/2014/main" id="{D12535FE-56F3-4A45-A675-B88644750471}"/>
              </a:ext>
            </a:extLst>
          </p:cNvPr>
          <p:cNvSpPr txBox="1"/>
          <p:nvPr/>
        </p:nvSpPr>
        <p:spPr>
          <a:xfrm>
            <a:off x="3997520" y="450713"/>
            <a:ext cx="3754407" cy="923330"/>
          </a:xfrm>
          <a:prstGeom prst="rect">
            <a:avLst/>
          </a:prstGeom>
          <a:noFill/>
        </p:spPr>
        <p:txBody>
          <a:bodyPr wrap="square" rtlCol="0">
            <a:spAutoFit/>
          </a:bodyPr>
          <a:lstStyle/>
          <a:p>
            <a:r>
              <a:rPr lang="es-ES_tradnl" sz="5400" b="1">
                <a:solidFill>
                  <a:srgbClr val="63D6B4"/>
                </a:solidFill>
                <a:latin typeface="Arial" panose="020B0604020202020204" pitchFamily="34" charset="0"/>
                <a:cs typeface="Arial" panose="020B0604020202020204" pitchFamily="34" charset="0"/>
              </a:rPr>
              <a:t>Contenido</a:t>
            </a:r>
            <a:endParaRPr lang="es-ES_tradnl" sz="5400" b="1" spc="150">
              <a:solidFill>
                <a:srgbClr val="63D6B4"/>
              </a:solidFill>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446E7C95-2680-B141-8366-847390E3D9B5}"/>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30599" y="295702"/>
            <a:ext cx="769441" cy="769441"/>
          </a:xfrm>
          <a:prstGeom prst="rect">
            <a:avLst/>
          </a:prstGeom>
        </p:spPr>
      </p:pic>
      <p:pic>
        <p:nvPicPr>
          <p:cNvPr id="26" name="Picture 25">
            <a:extLst>
              <a:ext uri="{FF2B5EF4-FFF2-40B4-BE49-F238E27FC236}">
                <a16:creationId xmlns:a16="http://schemas.microsoft.com/office/drawing/2014/main" id="{C5D74C2A-F134-DF43-9E0F-D6EC9B98C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234" y="5782277"/>
            <a:ext cx="2334050" cy="618523"/>
          </a:xfrm>
          <a:prstGeom prst="rect">
            <a:avLst/>
          </a:prstGeom>
        </p:spPr>
      </p:pic>
      <p:cxnSp>
        <p:nvCxnSpPr>
          <p:cNvPr id="31" name="Straight Connector 30">
            <a:extLst>
              <a:ext uri="{FF2B5EF4-FFF2-40B4-BE49-F238E27FC236}">
                <a16:creationId xmlns:a16="http://schemas.microsoft.com/office/drawing/2014/main" id="{C66CC01F-7D45-1249-A288-88136877B543}"/>
              </a:ext>
            </a:extLst>
          </p:cNvPr>
          <p:cNvCxnSpPr>
            <a:cxnSpLocks/>
          </p:cNvCxnSpPr>
          <p:nvPr/>
        </p:nvCxnSpPr>
        <p:spPr>
          <a:xfrm>
            <a:off x="2888287" y="917812"/>
            <a:ext cx="939829" cy="0"/>
          </a:xfrm>
          <a:prstGeom prst="line">
            <a:avLst/>
          </a:prstGeom>
          <a:ln w="88900">
            <a:solidFill>
              <a:srgbClr val="63D6B4"/>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284EC700-D14D-4D02-9EB2-C6EBD926273C}"/>
              </a:ext>
            </a:extLst>
          </p:cNvPr>
          <p:cNvSpPr txBox="1"/>
          <p:nvPr/>
        </p:nvSpPr>
        <p:spPr>
          <a:xfrm>
            <a:off x="3604005" y="1518270"/>
            <a:ext cx="9275434" cy="5632311"/>
          </a:xfrm>
          <a:prstGeom prst="rect">
            <a:avLst/>
          </a:prstGeom>
          <a:noFill/>
        </p:spPr>
        <p:txBody>
          <a:bodyPr wrap="square" rtlCol="0">
            <a:spAutoFit/>
          </a:bodyPr>
          <a:lstStyle/>
          <a:p>
            <a:pPr marL="342900" indent="-342900">
              <a:buFont typeface="+mj-lt"/>
              <a:buAutoNum type="arabicPeriod"/>
            </a:pPr>
            <a:r>
              <a:rPr lang="es-ES" sz="2400">
                <a:solidFill>
                  <a:schemeClr val="bg1">
                    <a:lumMod val="50000"/>
                  </a:schemeClr>
                </a:solidFill>
              </a:rPr>
              <a:t>Presentación</a:t>
            </a:r>
          </a:p>
          <a:p>
            <a:pPr marL="342900" indent="-342900">
              <a:buFont typeface="+mj-lt"/>
              <a:buAutoNum type="arabicPeriod"/>
            </a:pPr>
            <a:r>
              <a:rPr lang="es-ES" sz="2400">
                <a:solidFill>
                  <a:schemeClr val="bg1">
                    <a:lumMod val="50000"/>
                  </a:schemeClr>
                </a:solidFill>
              </a:rPr>
              <a:t>Objetivos</a:t>
            </a:r>
          </a:p>
          <a:p>
            <a:pPr marL="342900" indent="-342900">
              <a:buFont typeface="+mj-lt"/>
              <a:buAutoNum type="arabicPeriod"/>
            </a:pPr>
            <a:r>
              <a:rPr lang="es-ES" sz="2400">
                <a:solidFill>
                  <a:schemeClr val="bg1">
                    <a:lumMod val="50000"/>
                  </a:schemeClr>
                </a:solidFill>
              </a:rPr>
              <a:t>Metodología y priorización de variables</a:t>
            </a:r>
          </a:p>
          <a:p>
            <a:pPr marL="342900" indent="-342900">
              <a:buFont typeface="+mj-lt"/>
              <a:buAutoNum type="arabicPeriod"/>
            </a:pPr>
            <a:r>
              <a:rPr lang="es-ES" sz="2400">
                <a:solidFill>
                  <a:schemeClr val="bg1">
                    <a:lumMod val="50000"/>
                  </a:schemeClr>
                </a:solidFill>
              </a:rPr>
              <a:t>Políticas de gestión de partes interesadas</a:t>
            </a:r>
          </a:p>
          <a:p>
            <a:pPr marL="342900" indent="-342900">
              <a:buFont typeface="+mj-lt"/>
              <a:buAutoNum type="arabicPeriod"/>
            </a:pPr>
            <a:r>
              <a:rPr lang="es-ES" sz="2400">
                <a:solidFill>
                  <a:schemeClr val="bg1">
                    <a:lumMod val="50000"/>
                  </a:schemeClr>
                </a:solidFill>
              </a:rPr>
              <a:t>Niveles de servicio</a:t>
            </a:r>
          </a:p>
          <a:p>
            <a:pPr marL="342900" indent="-342900">
              <a:buFont typeface="+mj-lt"/>
              <a:buAutoNum type="arabicPeriod"/>
            </a:pPr>
            <a:r>
              <a:rPr lang="es-ES" sz="2400">
                <a:solidFill>
                  <a:schemeClr val="bg1">
                    <a:lumMod val="50000"/>
                  </a:schemeClr>
                </a:solidFill>
              </a:rPr>
              <a:t>Sector Salud y Protección Social</a:t>
            </a:r>
          </a:p>
          <a:p>
            <a:pPr marL="342900" indent="-342900">
              <a:buFont typeface="+mj-lt"/>
              <a:buAutoNum type="arabicPeriod"/>
            </a:pPr>
            <a:r>
              <a:rPr lang="es-ES" sz="2400">
                <a:solidFill>
                  <a:schemeClr val="bg1">
                    <a:lumMod val="50000"/>
                  </a:schemeClr>
                </a:solidFill>
              </a:rPr>
              <a:t>Grupos de Valor y de Interés</a:t>
            </a:r>
          </a:p>
          <a:p>
            <a:pPr marL="342900" indent="-342900">
              <a:buFont typeface="+mj-lt"/>
              <a:buAutoNum type="arabicPeriod"/>
            </a:pPr>
            <a:r>
              <a:rPr lang="es-ES" sz="2400">
                <a:solidFill>
                  <a:schemeClr val="bg1">
                    <a:lumMod val="50000"/>
                  </a:schemeClr>
                </a:solidFill>
              </a:rPr>
              <a:t>Participación en toma de decisiones</a:t>
            </a:r>
          </a:p>
          <a:p>
            <a:pPr marL="342900" indent="-342900">
              <a:buFont typeface="+mj-lt"/>
              <a:buAutoNum type="arabicPeriod"/>
            </a:pPr>
            <a:r>
              <a:rPr lang="es-ES" sz="2400">
                <a:solidFill>
                  <a:schemeClr val="bg1">
                    <a:lumMod val="50000"/>
                  </a:schemeClr>
                </a:solidFill>
              </a:rPr>
              <a:t>Usuarios internos</a:t>
            </a:r>
          </a:p>
          <a:p>
            <a:pPr marL="342900" indent="-342900">
              <a:buFont typeface="+mj-lt"/>
              <a:buAutoNum type="arabicPeriod"/>
            </a:pPr>
            <a:r>
              <a:rPr lang="es-ES" sz="2400">
                <a:solidFill>
                  <a:schemeClr val="bg1">
                    <a:lumMod val="50000"/>
                  </a:schemeClr>
                </a:solidFill>
              </a:rPr>
              <a:t>Usuario externo</a:t>
            </a:r>
          </a:p>
          <a:p>
            <a:pPr marL="342900" indent="-342900">
              <a:buFont typeface="+mj-lt"/>
              <a:buAutoNum type="arabicPeriod"/>
            </a:pPr>
            <a:r>
              <a:rPr lang="es-CO" sz="2400">
                <a:solidFill>
                  <a:schemeClr val="bg1">
                    <a:lumMod val="50000"/>
                  </a:schemeClr>
                </a:solidFill>
              </a:rPr>
              <a:t>Oferta de servicios y grupos de valor</a:t>
            </a:r>
          </a:p>
          <a:p>
            <a:pPr marL="342900" indent="-342900">
              <a:buFont typeface="+mj-lt"/>
              <a:buAutoNum type="arabicPeriod"/>
            </a:pPr>
            <a:r>
              <a:rPr lang="es-CO" sz="2400">
                <a:solidFill>
                  <a:schemeClr val="bg1">
                    <a:lumMod val="50000"/>
                  </a:schemeClr>
                </a:solidFill>
              </a:rPr>
              <a:t>Trámites y Otros Procedimientos Administrativos</a:t>
            </a:r>
          </a:p>
          <a:p>
            <a:pPr marL="342900" indent="-342900">
              <a:buFont typeface="+mj-lt"/>
              <a:buAutoNum type="arabicPeriod"/>
            </a:pPr>
            <a:r>
              <a:rPr lang="es-CO" sz="2400">
                <a:solidFill>
                  <a:schemeClr val="bg1">
                    <a:lumMod val="50000"/>
                  </a:schemeClr>
                </a:solidFill>
              </a:rPr>
              <a:t>Participación y percepción de grupos de valor e interés</a:t>
            </a:r>
          </a:p>
          <a:p>
            <a:pPr marL="342900" indent="-342900">
              <a:buFont typeface="+mj-lt"/>
              <a:buAutoNum type="arabicPeriod"/>
            </a:pPr>
            <a:r>
              <a:rPr lang="es-CO" sz="2400">
                <a:solidFill>
                  <a:schemeClr val="bg1">
                    <a:lumMod val="50000"/>
                  </a:schemeClr>
                </a:solidFill>
              </a:rPr>
              <a:t>Ruta de Acción</a:t>
            </a:r>
            <a:endParaRPr lang="es-ES" sz="2400">
              <a:solidFill>
                <a:schemeClr val="bg1">
                  <a:lumMod val="50000"/>
                </a:schemeClr>
              </a:solidFill>
            </a:endParaRPr>
          </a:p>
          <a:p>
            <a:pPr marL="342900" indent="-342900">
              <a:buFont typeface="+mj-lt"/>
              <a:buAutoNum type="arabicPeriod"/>
            </a:pPr>
            <a:endParaRPr lang="es-ES" sz="2400"/>
          </a:p>
        </p:txBody>
      </p:sp>
    </p:spTree>
    <p:extLst>
      <p:ext uri="{BB962C8B-B14F-4D97-AF65-F5344CB8AC3E}">
        <p14:creationId xmlns:p14="http://schemas.microsoft.com/office/powerpoint/2010/main" val="2483992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BC700F98-8BE1-45ED-ACA2-DA956DA55240}"/>
              </a:ext>
            </a:extLst>
          </p:cNvPr>
          <p:cNvSpPr txBox="1"/>
          <p:nvPr/>
        </p:nvSpPr>
        <p:spPr>
          <a:xfrm>
            <a:off x="330923" y="3157184"/>
            <a:ext cx="4778973" cy="2308324"/>
          </a:xfrm>
          <a:prstGeom prst="rect">
            <a:avLst/>
          </a:prstGeom>
          <a:noFill/>
        </p:spPr>
        <p:txBody>
          <a:bodyPr wrap="square" rtlCol="0">
            <a:spAutoFit/>
          </a:bodyPr>
          <a:lstStyle/>
          <a:p>
            <a:pPr algn="ctr"/>
            <a:r>
              <a:rPr lang="es-ES" sz="3600" b="1">
                <a:solidFill>
                  <a:schemeClr val="bg1"/>
                </a:solidFill>
              </a:rPr>
              <a:t>PARTICIPACIÓN Y PERCEPCIÓN DE GRUPOS DE VALOR Y DE INTERÉS</a:t>
            </a:r>
          </a:p>
        </p:txBody>
      </p:sp>
      <p:sp>
        <p:nvSpPr>
          <p:cNvPr id="23" name="CuadroTexto 22">
            <a:extLst>
              <a:ext uri="{FF2B5EF4-FFF2-40B4-BE49-F238E27FC236}">
                <a16:creationId xmlns:a16="http://schemas.microsoft.com/office/drawing/2014/main" id="{A3D22B75-34E8-4128-93DE-9EF24752B3CB}"/>
              </a:ext>
            </a:extLst>
          </p:cNvPr>
          <p:cNvSpPr txBox="1"/>
          <p:nvPr/>
        </p:nvSpPr>
        <p:spPr>
          <a:xfrm>
            <a:off x="5217086" y="874455"/>
            <a:ext cx="6564235" cy="2554545"/>
          </a:xfrm>
          <a:prstGeom prst="rect">
            <a:avLst/>
          </a:prstGeom>
          <a:noFill/>
          <a:ln>
            <a:solidFill>
              <a:srgbClr val="00B0F0"/>
            </a:solidFill>
          </a:ln>
        </p:spPr>
        <p:txBody>
          <a:bodyPr wrap="square" lIns="91440" tIns="45720" rIns="91440" bIns="45720" rtlCol="0" anchor="t">
            <a:spAutoFit/>
          </a:bodyPr>
          <a:lstStyle/>
          <a:p>
            <a:pPr algn="ctr"/>
            <a:r>
              <a:rPr lang="es-ES" sz="3200">
                <a:solidFill>
                  <a:schemeClr val="accent2">
                    <a:lumMod val="20000"/>
                    <a:lumOff val="80000"/>
                  </a:schemeClr>
                </a:solidFill>
              </a:rPr>
              <a:t>En los espacios de diálogo que realiza la Entidad por medios digitales, se analiza la percepción de servicios e información que comunica la Entidad. </a:t>
            </a:r>
          </a:p>
        </p:txBody>
      </p:sp>
    </p:spTree>
    <p:extLst>
      <p:ext uri="{BB962C8B-B14F-4D97-AF65-F5344CB8AC3E}">
        <p14:creationId xmlns:p14="http://schemas.microsoft.com/office/powerpoint/2010/main" val="98758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pic>
        <p:nvPicPr>
          <p:cNvPr id="2" name="Picture 3">
            <a:extLst>
              <a:ext uri="{FF2B5EF4-FFF2-40B4-BE49-F238E27FC236}">
                <a16:creationId xmlns:a16="http://schemas.microsoft.com/office/drawing/2014/main" id="{A3E6B290-2ED8-48C9-A9D5-BC2028A48C8E}"/>
              </a:ext>
            </a:extLst>
          </p:cNvPr>
          <p:cNvPicPr>
            <a:picLocks noChangeAspect="1"/>
          </p:cNvPicPr>
          <p:nvPr/>
        </p:nvPicPr>
        <p:blipFill>
          <a:blip r:embed="rId4"/>
          <a:stretch>
            <a:fillRect/>
          </a:stretch>
        </p:blipFill>
        <p:spPr>
          <a:xfrm>
            <a:off x="666071" y="1587724"/>
            <a:ext cx="10465418" cy="4290158"/>
          </a:xfrm>
          <a:prstGeom prst="rect">
            <a:avLst/>
          </a:prstGeom>
        </p:spPr>
      </p:pic>
    </p:spTree>
    <p:extLst>
      <p:ext uri="{BB962C8B-B14F-4D97-AF65-F5344CB8AC3E}">
        <p14:creationId xmlns:p14="http://schemas.microsoft.com/office/powerpoint/2010/main" val="176084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25" name="CuadroTexto 24">
            <a:extLst>
              <a:ext uri="{FF2B5EF4-FFF2-40B4-BE49-F238E27FC236}">
                <a16:creationId xmlns:a16="http://schemas.microsoft.com/office/drawing/2014/main" id="{A9BB0D1D-4CBC-4D69-9914-077CF89A2E14}"/>
              </a:ext>
            </a:extLst>
          </p:cNvPr>
          <p:cNvSpPr txBox="1"/>
          <p:nvPr/>
        </p:nvSpPr>
        <p:spPr>
          <a:xfrm>
            <a:off x="415303" y="1813323"/>
            <a:ext cx="1523881" cy="2631490"/>
          </a:xfrm>
          <a:prstGeom prst="rect">
            <a:avLst/>
          </a:prstGeom>
          <a:solidFill>
            <a:srgbClr val="9161C2"/>
          </a:solidFill>
        </p:spPr>
        <p:txBody>
          <a:bodyPr wrap="square" lIns="91440" tIns="45720" rIns="91440" bIns="45720" rtlCol="0" anchor="t">
            <a:spAutoFit/>
          </a:bodyPr>
          <a:lstStyle/>
          <a:p>
            <a:r>
              <a:rPr lang="es-ES" sz="1100">
                <a:solidFill>
                  <a:prstClr val="white"/>
                </a:solidFill>
                <a:latin typeface="Calibri" panose="020F0502020204030204"/>
              </a:rPr>
              <a:t>El 24 de julio de 2019 se realizó la Audiencia Pública de Rendición de Cuentas de la Adres, la cual contó con la participación de 107 asistentes.  Durante el evento se aplicó una encuesta que permitió caracterizar participantes e indagar sobre canales de comunicación con la entidad y temas de interés.</a:t>
            </a:r>
            <a:endParaRPr lang="es-ES"/>
          </a:p>
        </p:txBody>
      </p:sp>
      <p:pic>
        <p:nvPicPr>
          <p:cNvPr id="26" name="Imagen 25">
            <a:extLst>
              <a:ext uri="{FF2B5EF4-FFF2-40B4-BE49-F238E27FC236}">
                <a16:creationId xmlns:a16="http://schemas.microsoft.com/office/drawing/2014/main" id="{40E4E0A3-F756-4ADF-80CF-652D6DAFB0ED}"/>
              </a:ext>
            </a:extLst>
          </p:cNvPr>
          <p:cNvPicPr>
            <a:picLocks noChangeAspect="1"/>
          </p:cNvPicPr>
          <p:nvPr/>
        </p:nvPicPr>
        <p:blipFill>
          <a:blip r:embed="rId4"/>
          <a:stretch>
            <a:fillRect/>
          </a:stretch>
        </p:blipFill>
        <p:spPr>
          <a:xfrm>
            <a:off x="7175038" y="4039595"/>
            <a:ext cx="4324643" cy="1530531"/>
          </a:xfrm>
          <a:prstGeom prst="rect">
            <a:avLst/>
          </a:prstGeom>
        </p:spPr>
      </p:pic>
      <p:sp>
        <p:nvSpPr>
          <p:cNvPr id="27" name="CuadroTexto 26">
            <a:extLst>
              <a:ext uri="{FF2B5EF4-FFF2-40B4-BE49-F238E27FC236}">
                <a16:creationId xmlns:a16="http://schemas.microsoft.com/office/drawing/2014/main" id="{70E033D4-7E9F-4DEE-9685-B95F40A415C9}"/>
              </a:ext>
            </a:extLst>
          </p:cNvPr>
          <p:cNvSpPr txBox="1"/>
          <p:nvPr/>
        </p:nvSpPr>
        <p:spPr>
          <a:xfrm>
            <a:off x="2891246" y="1384663"/>
            <a:ext cx="3570514" cy="584775"/>
          </a:xfrm>
          <a:prstGeom prst="rect">
            <a:avLst/>
          </a:prstGeom>
          <a:noFill/>
        </p:spPr>
        <p:txBody>
          <a:bodyPr wrap="square" rtlCol="0">
            <a:spAutoFit/>
          </a:bodyPr>
          <a:lstStyle/>
          <a:p>
            <a:pPr algn="ctr"/>
            <a:r>
              <a:rPr lang="es-ES" sz="1600" b="1">
                <a:solidFill>
                  <a:prstClr val="white">
                    <a:lumMod val="50000"/>
                  </a:prstClr>
                </a:solidFill>
                <a:latin typeface="Calibri" panose="020F0502020204030204"/>
              </a:rPr>
              <a:t>CARACTERIZACIÓN DE ASISTENTES A LA AUDIENCIA PÚBLICA</a:t>
            </a:r>
          </a:p>
        </p:txBody>
      </p:sp>
      <p:pic>
        <p:nvPicPr>
          <p:cNvPr id="28" name="Imagen 27">
            <a:extLst>
              <a:ext uri="{FF2B5EF4-FFF2-40B4-BE49-F238E27FC236}">
                <a16:creationId xmlns:a16="http://schemas.microsoft.com/office/drawing/2014/main" id="{2CD9AA29-2C81-47D0-9ED8-43CA129FFD4D}"/>
              </a:ext>
            </a:extLst>
          </p:cNvPr>
          <p:cNvPicPr>
            <a:picLocks noChangeAspect="1"/>
          </p:cNvPicPr>
          <p:nvPr/>
        </p:nvPicPr>
        <p:blipFill rotWithShape="1">
          <a:blip r:embed="rId5"/>
          <a:srcRect l="11475" t="1710" r="18818" b="1297"/>
          <a:stretch/>
        </p:blipFill>
        <p:spPr>
          <a:xfrm>
            <a:off x="2164915" y="2223547"/>
            <a:ext cx="4554584" cy="3632095"/>
          </a:xfrm>
          <a:prstGeom prst="rect">
            <a:avLst/>
          </a:prstGeom>
        </p:spPr>
      </p:pic>
      <p:pic>
        <p:nvPicPr>
          <p:cNvPr id="29" name="Imagen 7" descr="Captura de pantalla de un celular&#10;&#10;Descripción generada automáticamente">
            <a:extLst>
              <a:ext uri="{FF2B5EF4-FFF2-40B4-BE49-F238E27FC236}">
                <a16:creationId xmlns:a16="http://schemas.microsoft.com/office/drawing/2014/main" id="{DCCB25E2-51E3-481F-BF15-AAFE7EE53BC8}"/>
              </a:ext>
            </a:extLst>
          </p:cNvPr>
          <p:cNvPicPr>
            <a:picLocks noChangeAspect="1"/>
          </p:cNvPicPr>
          <p:nvPr/>
        </p:nvPicPr>
        <p:blipFill>
          <a:blip r:embed="rId6"/>
          <a:stretch>
            <a:fillRect/>
          </a:stretch>
        </p:blipFill>
        <p:spPr>
          <a:xfrm>
            <a:off x="7177668" y="1677345"/>
            <a:ext cx="4341541" cy="2025774"/>
          </a:xfrm>
          <a:prstGeom prst="rect">
            <a:avLst/>
          </a:prstGeom>
        </p:spPr>
      </p:pic>
    </p:spTree>
    <p:extLst>
      <p:ext uri="{BB962C8B-B14F-4D97-AF65-F5344CB8AC3E}">
        <p14:creationId xmlns:p14="http://schemas.microsoft.com/office/powerpoint/2010/main" val="104223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20" name="CuadroTexto 19">
            <a:extLst>
              <a:ext uri="{FF2B5EF4-FFF2-40B4-BE49-F238E27FC236}">
                <a16:creationId xmlns:a16="http://schemas.microsoft.com/office/drawing/2014/main" id="{6166481F-FCFD-4FE4-9E2D-533A8604D8EA}"/>
              </a:ext>
            </a:extLst>
          </p:cNvPr>
          <p:cNvSpPr txBox="1"/>
          <p:nvPr/>
        </p:nvSpPr>
        <p:spPr>
          <a:xfrm>
            <a:off x="362891" y="1637144"/>
            <a:ext cx="1575263" cy="1754326"/>
          </a:xfrm>
          <a:prstGeom prst="rect">
            <a:avLst/>
          </a:prstGeom>
          <a:solidFill>
            <a:schemeClr val="accent2">
              <a:lumMod val="40000"/>
              <a:lumOff val="60000"/>
            </a:schemeClr>
          </a:solidFill>
        </p:spPr>
        <p:txBody>
          <a:bodyPr wrap="square" lIns="91440" tIns="45720" rIns="91440" bIns="45720" rtlCol="0" anchor="t">
            <a:spAutoFit/>
          </a:bodyPr>
          <a:lstStyle/>
          <a:p>
            <a:pPr algn="just"/>
            <a:r>
              <a:rPr lang="es-ES" sz="1200">
                <a:latin typeface="Calibri" panose="020F0502020204030204"/>
              </a:rPr>
              <a:t>Con el propósito de evaluar la percepción de los usuarios de la página Web de la entidad y su contenido, se dispuso una encuesta digital que fue diligenciada por 142 usuarios</a:t>
            </a:r>
            <a:endParaRPr lang="es-ES"/>
          </a:p>
        </p:txBody>
      </p:sp>
      <p:pic>
        <p:nvPicPr>
          <p:cNvPr id="4" name="Picture 4">
            <a:extLst>
              <a:ext uri="{FF2B5EF4-FFF2-40B4-BE49-F238E27FC236}">
                <a16:creationId xmlns:a16="http://schemas.microsoft.com/office/drawing/2014/main" id="{AAF6E73F-63AB-4F90-BF5B-6B6DC3728450}"/>
              </a:ext>
            </a:extLst>
          </p:cNvPr>
          <p:cNvPicPr>
            <a:picLocks noChangeAspect="1"/>
          </p:cNvPicPr>
          <p:nvPr/>
        </p:nvPicPr>
        <p:blipFill>
          <a:blip r:embed="rId4"/>
          <a:stretch>
            <a:fillRect/>
          </a:stretch>
        </p:blipFill>
        <p:spPr>
          <a:xfrm>
            <a:off x="2619829" y="1565850"/>
            <a:ext cx="3976913" cy="2432109"/>
          </a:xfrm>
          <a:prstGeom prst="rect">
            <a:avLst/>
          </a:prstGeom>
        </p:spPr>
      </p:pic>
      <p:pic>
        <p:nvPicPr>
          <p:cNvPr id="6" name="Picture 7">
            <a:extLst>
              <a:ext uri="{FF2B5EF4-FFF2-40B4-BE49-F238E27FC236}">
                <a16:creationId xmlns:a16="http://schemas.microsoft.com/office/drawing/2014/main" id="{A9AD13CA-5F90-41B3-9C55-7DB910307066}"/>
              </a:ext>
            </a:extLst>
          </p:cNvPr>
          <p:cNvPicPr>
            <a:picLocks noChangeAspect="1"/>
          </p:cNvPicPr>
          <p:nvPr/>
        </p:nvPicPr>
        <p:blipFill>
          <a:blip r:embed="rId5"/>
          <a:stretch>
            <a:fillRect/>
          </a:stretch>
        </p:blipFill>
        <p:spPr>
          <a:xfrm>
            <a:off x="7397449" y="4111838"/>
            <a:ext cx="3916437" cy="2637850"/>
          </a:xfrm>
          <a:prstGeom prst="rect">
            <a:avLst/>
          </a:prstGeom>
        </p:spPr>
      </p:pic>
      <p:pic>
        <p:nvPicPr>
          <p:cNvPr id="8" name="Picture 8">
            <a:extLst>
              <a:ext uri="{FF2B5EF4-FFF2-40B4-BE49-F238E27FC236}">
                <a16:creationId xmlns:a16="http://schemas.microsoft.com/office/drawing/2014/main" id="{30CA4345-8A38-48BD-9F97-A9B8C9E2FBE0}"/>
              </a:ext>
            </a:extLst>
          </p:cNvPr>
          <p:cNvPicPr>
            <a:picLocks noChangeAspect="1"/>
          </p:cNvPicPr>
          <p:nvPr/>
        </p:nvPicPr>
        <p:blipFill>
          <a:blip r:embed="rId6"/>
          <a:stretch>
            <a:fillRect/>
          </a:stretch>
        </p:blipFill>
        <p:spPr>
          <a:xfrm>
            <a:off x="7276495" y="1565850"/>
            <a:ext cx="3916437" cy="2335347"/>
          </a:xfrm>
          <a:prstGeom prst="rect">
            <a:avLst/>
          </a:prstGeom>
        </p:spPr>
      </p:pic>
      <p:pic>
        <p:nvPicPr>
          <p:cNvPr id="9" name="Picture 9">
            <a:extLst>
              <a:ext uri="{FF2B5EF4-FFF2-40B4-BE49-F238E27FC236}">
                <a16:creationId xmlns:a16="http://schemas.microsoft.com/office/drawing/2014/main" id="{DE2DD73E-7283-4176-9D49-ABED2C2901E0}"/>
              </a:ext>
            </a:extLst>
          </p:cNvPr>
          <p:cNvPicPr>
            <a:picLocks noChangeAspect="1"/>
          </p:cNvPicPr>
          <p:nvPr/>
        </p:nvPicPr>
        <p:blipFill>
          <a:blip r:embed="rId7"/>
          <a:stretch>
            <a:fillRect/>
          </a:stretch>
        </p:blipFill>
        <p:spPr>
          <a:xfrm>
            <a:off x="660401" y="4108236"/>
            <a:ext cx="5936342" cy="2548289"/>
          </a:xfrm>
          <a:prstGeom prst="rect">
            <a:avLst/>
          </a:prstGeom>
        </p:spPr>
      </p:pic>
    </p:spTree>
    <p:extLst>
      <p:ext uri="{BB962C8B-B14F-4D97-AF65-F5344CB8AC3E}">
        <p14:creationId xmlns:p14="http://schemas.microsoft.com/office/powerpoint/2010/main" val="4238477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24E8C1-5811-6B4C-A8B8-840FAB0A5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7067" y="217213"/>
            <a:ext cx="3287497" cy="871187"/>
          </a:xfrm>
          <a:prstGeom prst="rect">
            <a:avLst/>
          </a:prstGeom>
          <a:effectLst>
            <a:outerShdw blurRad="50800" dist="38100" dir="2700000" algn="tl" rotWithShape="0">
              <a:prstClr val="black">
                <a:alpha val="7000"/>
              </a:prstClr>
            </a:outerShdw>
          </a:effectLst>
        </p:spPr>
      </p:pic>
      <p:pic>
        <p:nvPicPr>
          <p:cNvPr id="12" name="Picture 11">
            <a:extLst>
              <a:ext uri="{FF2B5EF4-FFF2-40B4-BE49-F238E27FC236}">
                <a16:creationId xmlns:a16="http://schemas.microsoft.com/office/drawing/2014/main" id="{BE4567EF-57F1-9247-B283-1F37CEA49099}"/>
              </a:ext>
            </a:extLst>
          </p:cNvPr>
          <p:cNvPicPr>
            <a:picLocks noChangeAspect="1"/>
          </p:cNvPicPr>
          <p:nvPr/>
        </p:nvPicPr>
        <p:blipFill>
          <a:blip r:embed="rId4" cstate="screen">
            <a:alphaModFix amt="51000"/>
            <a:extLst>
              <a:ext uri="{28A0092B-C50C-407E-A947-70E740481C1C}">
                <a14:useLocalDpi xmlns:a14="http://schemas.microsoft.com/office/drawing/2010/main"/>
              </a:ext>
            </a:extLst>
          </a:blip>
          <a:stretch>
            <a:fillRect/>
          </a:stretch>
        </p:blipFill>
        <p:spPr>
          <a:xfrm>
            <a:off x="5317142" y="5960683"/>
            <a:ext cx="1308100" cy="349250"/>
          </a:xfrm>
          <a:prstGeom prst="rect">
            <a:avLst/>
          </a:prstGeom>
        </p:spPr>
      </p:pic>
      <p:sp>
        <p:nvSpPr>
          <p:cNvPr id="13" name="TextBox 12">
            <a:extLst>
              <a:ext uri="{FF2B5EF4-FFF2-40B4-BE49-F238E27FC236}">
                <a16:creationId xmlns:a16="http://schemas.microsoft.com/office/drawing/2014/main" id="{33814352-940C-474A-8846-DDF113E1E0DE}"/>
              </a:ext>
            </a:extLst>
          </p:cNvPr>
          <p:cNvSpPr txBox="1"/>
          <p:nvPr/>
        </p:nvSpPr>
        <p:spPr>
          <a:xfrm>
            <a:off x="6708061" y="5961256"/>
            <a:ext cx="1906291" cy="369332"/>
          </a:xfrm>
          <a:prstGeom prst="rect">
            <a:avLst/>
          </a:prstGeom>
          <a:noFill/>
        </p:spPr>
        <p:txBody>
          <a:bodyPr wrap="none" rtlCol="0">
            <a:spAutoFit/>
          </a:bodyPr>
          <a:lstStyle/>
          <a:p>
            <a:r>
              <a:rPr lang="en-CO" spc="300">
                <a:solidFill>
                  <a:schemeClr val="bg1">
                    <a:alpha val="46000"/>
                  </a:schemeClr>
                </a:solidFill>
              </a:rPr>
              <a:t>@ADRESCol</a:t>
            </a:r>
          </a:p>
        </p:txBody>
      </p:sp>
      <p:sp>
        <p:nvSpPr>
          <p:cNvPr id="14" name="TextBox 13">
            <a:extLst>
              <a:ext uri="{FF2B5EF4-FFF2-40B4-BE49-F238E27FC236}">
                <a16:creationId xmlns:a16="http://schemas.microsoft.com/office/drawing/2014/main" id="{A4292D93-9F6F-3C4D-8769-591DD9A3FE65}"/>
              </a:ext>
            </a:extLst>
          </p:cNvPr>
          <p:cNvSpPr txBox="1"/>
          <p:nvPr/>
        </p:nvSpPr>
        <p:spPr>
          <a:xfrm>
            <a:off x="8977643" y="5932835"/>
            <a:ext cx="2693943" cy="369332"/>
          </a:xfrm>
          <a:prstGeom prst="rect">
            <a:avLst/>
          </a:prstGeom>
          <a:noFill/>
        </p:spPr>
        <p:txBody>
          <a:bodyPr wrap="none" rtlCol="0">
            <a:spAutoFit/>
          </a:bodyPr>
          <a:lstStyle/>
          <a:p>
            <a:r>
              <a:rPr lang="en-CO" spc="300">
                <a:solidFill>
                  <a:schemeClr val="bg1">
                    <a:alpha val="46000"/>
                  </a:schemeClr>
                </a:solidFill>
              </a:rPr>
              <a:t>www.</a:t>
            </a:r>
            <a:r>
              <a:rPr lang="en-CO" b="1" spc="300">
                <a:solidFill>
                  <a:schemeClr val="bg1">
                    <a:alpha val="46000"/>
                  </a:schemeClr>
                </a:solidFill>
              </a:rPr>
              <a:t>adres</a:t>
            </a:r>
            <a:r>
              <a:rPr lang="en-CO" spc="300">
                <a:solidFill>
                  <a:schemeClr val="bg1">
                    <a:alpha val="46000"/>
                  </a:schemeClr>
                </a:solidFill>
              </a:rPr>
              <a:t>.gov.co</a:t>
            </a:r>
          </a:p>
        </p:txBody>
      </p:sp>
      <p:cxnSp>
        <p:nvCxnSpPr>
          <p:cNvPr id="16" name="Straight Connector 15">
            <a:extLst>
              <a:ext uri="{FF2B5EF4-FFF2-40B4-BE49-F238E27FC236}">
                <a16:creationId xmlns:a16="http://schemas.microsoft.com/office/drawing/2014/main" id="{F432F41E-15BD-0A45-9724-DDCCEBD2015A}"/>
              </a:ext>
            </a:extLst>
          </p:cNvPr>
          <p:cNvCxnSpPr>
            <a:cxnSpLocks/>
          </p:cNvCxnSpPr>
          <p:nvPr/>
        </p:nvCxnSpPr>
        <p:spPr>
          <a:xfrm>
            <a:off x="8747067" y="5896084"/>
            <a:ext cx="0" cy="433793"/>
          </a:xfrm>
          <a:prstGeom prst="line">
            <a:avLst/>
          </a:prstGeom>
          <a:ln w="9525">
            <a:solidFill>
              <a:srgbClr val="63D6B4"/>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D6DCF961-401F-41A5-A00E-F0EF66548930}"/>
              </a:ext>
            </a:extLst>
          </p:cNvPr>
          <p:cNvSpPr txBox="1"/>
          <p:nvPr/>
        </p:nvSpPr>
        <p:spPr>
          <a:xfrm>
            <a:off x="576988" y="2767280"/>
            <a:ext cx="3657599" cy="1323439"/>
          </a:xfrm>
          <a:prstGeom prst="rect">
            <a:avLst/>
          </a:prstGeom>
          <a:noFill/>
        </p:spPr>
        <p:txBody>
          <a:bodyPr wrap="square" rtlCol="0">
            <a:spAutoFit/>
          </a:bodyPr>
          <a:lstStyle/>
          <a:p>
            <a:pPr algn="ctr"/>
            <a:r>
              <a:rPr lang="es-ES" sz="4000" b="1">
                <a:solidFill>
                  <a:schemeClr val="bg1"/>
                </a:solidFill>
              </a:rPr>
              <a:t>RUTA DE ACCIÓN</a:t>
            </a:r>
          </a:p>
        </p:txBody>
      </p:sp>
      <p:sp>
        <p:nvSpPr>
          <p:cNvPr id="18" name="CuadroTexto 17">
            <a:extLst>
              <a:ext uri="{FF2B5EF4-FFF2-40B4-BE49-F238E27FC236}">
                <a16:creationId xmlns:a16="http://schemas.microsoft.com/office/drawing/2014/main" id="{881D0BBB-4A25-4E2D-B543-40681EDD80EF}"/>
              </a:ext>
            </a:extLst>
          </p:cNvPr>
          <p:cNvSpPr txBox="1"/>
          <p:nvPr/>
        </p:nvSpPr>
        <p:spPr>
          <a:xfrm>
            <a:off x="3971941" y="1175582"/>
            <a:ext cx="7222000" cy="1938992"/>
          </a:xfrm>
          <a:prstGeom prst="rect">
            <a:avLst/>
          </a:prstGeom>
          <a:noFill/>
        </p:spPr>
        <p:txBody>
          <a:bodyPr wrap="square" lIns="91440" tIns="45720" rIns="91440" bIns="45720" rtlCol="0" anchor="t">
            <a:spAutoFit/>
          </a:bodyPr>
          <a:lstStyle/>
          <a:p>
            <a:pPr algn="ctr"/>
            <a:r>
              <a:rPr lang="es-ES" sz="2000">
                <a:solidFill>
                  <a:schemeClr val="accent6">
                    <a:lumMod val="20000"/>
                    <a:lumOff val="80000"/>
                  </a:schemeClr>
                </a:solidFill>
              </a:rPr>
              <a:t>A partir de esta caracterización se deben diseñar estrategias que permitan fortalecer espacios de diálogo, atender las necesidades y cumplir con las expectativas de grupos de valor, mejorar los atributos de calidad de los servicios y de la información divulgada y aumentar los niveles de participación de usuarios a través de los diferentes planes institucionales: </a:t>
            </a:r>
          </a:p>
        </p:txBody>
      </p:sp>
      <p:sp>
        <p:nvSpPr>
          <p:cNvPr id="19" name="CuadroTexto 18">
            <a:extLst>
              <a:ext uri="{FF2B5EF4-FFF2-40B4-BE49-F238E27FC236}">
                <a16:creationId xmlns:a16="http://schemas.microsoft.com/office/drawing/2014/main" id="{FEE2CAEB-2DDC-4E42-A37C-C89507E17A62}"/>
              </a:ext>
            </a:extLst>
          </p:cNvPr>
          <p:cNvSpPr txBox="1"/>
          <p:nvPr/>
        </p:nvSpPr>
        <p:spPr>
          <a:xfrm>
            <a:off x="4377448" y="3310761"/>
            <a:ext cx="7079139"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a:solidFill>
                  <a:srgbClr val="63D6B4"/>
                </a:solidFill>
              </a:rPr>
              <a:t>Digitalización y Optimización de servicios y procesos – Plan Estratégico de Tecnologías de la Información (PETI).</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Política y estrategia de Comunicaciones.</a:t>
            </a:r>
            <a:endParaRPr lang="es-ES">
              <a:solidFill>
                <a:srgbClr val="63D6B4"/>
              </a:solidFill>
              <a:cs typeface="Calibri"/>
            </a:endParaRPr>
          </a:p>
          <a:p>
            <a:pPr marL="285750" indent="-285750">
              <a:buFont typeface="Arial" panose="020B0604020202020204" pitchFamily="34" charset="0"/>
              <a:buChar char="•"/>
            </a:pPr>
            <a:r>
              <a:rPr lang="es-ES">
                <a:solidFill>
                  <a:srgbClr val="63D6B4"/>
                </a:solidFill>
              </a:rPr>
              <a:t>Estrategia de Participación Ciudadana </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Estrategia de Racionalización de Trámites</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Espacios pedagógicos de la gestión de ADRES y el Sistema General de Seguridad Social en Salud.</a:t>
            </a:r>
          </a:p>
          <a:p>
            <a:pPr marL="285750" indent="-285750">
              <a:buFont typeface="Arial" panose="020B0604020202020204" pitchFamily="34" charset="0"/>
              <a:buChar char="•"/>
            </a:pPr>
            <a:r>
              <a:rPr lang="es-ES">
                <a:solidFill>
                  <a:srgbClr val="63D6B4"/>
                </a:solidFill>
              </a:rPr>
              <a:t>Focalización de espacios de diálogo e interacción.</a:t>
            </a:r>
            <a:endParaRPr lang="es-ES">
              <a:solidFill>
                <a:srgbClr val="63D6B4"/>
              </a:solidFill>
              <a:cs typeface="Calibri"/>
            </a:endParaRPr>
          </a:p>
          <a:p>
            <a:pPr marL="285750" indent="-285750">
              <a:buFont typeface="Arial" panose="020B0604020202020204" pitchFamily="34" charset="0"/>
              <a:buChar char="•"/>
            </a:pPr>
            <a:endParaRPr lang="es-ES">
              <a:solidFill>
                <a:srgbClr val="63D6B4"/>
              </a:solidFill>
            </a:endParaRPr>
          </a:p>
        </p:txBody>
      </p:sp>
      <p:sp>
        <p:nvSpPr>
          <p:cNvPr id="20" name="CuadroTexto 19">
            <a:extLst>
              <a:ext uri="{FF2B5EF4-FFF2-40B4-BE49-F238E27FC236}">
                <a16:creationId xmlns:a16="http://schemas.microsoft.com/office/drawing/2014/main" id="{05FE9EFB-5351-4BCF-951A-C802B5579E41}"/>
              </a:ext>
            </a:extLst>
          </p:cNvPr>
          <p:cNvSpPr txBox="1"/>
          <p:nvPr/>
        </p:nvSpPr>
        <p:spPr>
          <a:xfrm>
            <a:off x="54477" y="5382425"/>
            <a:ext cx="1631092" cy="461665"/>
          </a:xfrm>
          <a:prstGeom prst="rect">
            <a:avLst/>
          </a:prstGeom>
          <a:noFill/>
        </p:spPr>
        <p:txBody>
          <a:bodyPr wrap="square" rtlCol="0">
            <a:spAutoFit/>
          </a:bodyPr>
          <a:lstStyle/>
          <a:p>
            <a:r>
              <a:rPr lang="es-ES" sz="1200">
                <a:solidFill>
                  <a:schemeClr val="bg1"/>
                </a:solidFill>
              </a:rPr>
              <a:t>DAF – OAPCR</a:t>
            </a:r>
          </a:p>
          <a:p>
            <a:r>
              <a:rPr lang="es-ES" sz="1200">
                <a:solidFill>
                  <a:schemeClr val="bg1"/>
                </a:solidFill>
              </a:rPr>
              <a:t>Control de Cambios</a:t>
            </a:r>
          </a:p>
        </p:txBody>
      </p:sp>
      <p:graphicFrame>
        <p:nvGraphicFramePr>
          <p:cNvPr id="21" name="Tabla 20">
            <a:extLst>
              <a:ext uri="{FF2B5EF4-FFF2-40B4-BE49-F238E27FC236}">
                <a16:creationId xmlns:a16="http://schemas.microsoft.com/office/drawing/2014/main" id="{0E8DD9E9-584C-4EBC-B37F-051EA84E71C4}"/>
              </a:ext>
            </a:extLst>
          </p:cNvPr>
          <p:cNvGraphicFramePr>
            <a:graphicFrameLocks noGrp="1"/>
          </p:cNvGraphicFramePr>
          <p:nvPr>
            <p:extLst>
              <p:ext uri="{D42A27DB-BD31-4B8C-83A1-F6EECF244321}">
                <p14:modId xmlns:p14="http://schemas.microsoft.com/office/powerpoint/2010/main" val="3873467768"/>
              </p:ext>
            </p:extLst>
          </p:nvPr>
        </p:nvGraphicFramePr>
        <p:xfrm>
          <a:off x="57063" y="5909821"/>
          <a:ext cx="3479113" cy="914400"/>
        </p:xfrm>
        <a:graphic>
          <a:graphicData uri="http://schemas.openxmlformats.org/drawingml/2006/table">
            <a:tbl>
              <a:tblPr firstRow="1" bandRow="1">
                <a:tableStyleId>{5C22544A-7EE6-4342-B048-85BDC9FD1C3A}</a:tableStyleId>
              </a:tblPr>
              <a:tblGrid>
                <a:gridCol w="1067867">
                  <a:extLst>
                    <a:ext uri="{9D8B030D-6E8A-4147-A177-3AD203B41FA5}">
                      <a16:colId xmlns:a16="http://schemas.microsoft.com/office/drawing/2014/main" val="4285198608"/>
                    </a:ext>
                  </a:extLst>
                </a:gridCol>
                <a:gridCol w="2411246">
                  <a:extLst>
                    <a:ext uri="{9D8B030D-6E8A-4147-A177-3AD203B41FA5}">
                      <a16:colId xmlns:a16="http://schemas.microsoft.com/office/drawing/2014/main" val="2432132033"/>
                    </a:ext>
                  </a:extLst>
                </a:gridCol>
              </a:tblGrid>
              <a:tr h="0">
                <a:tc>
                  <a:txBody>
                    <a:bodyPr/>
                    <a:lstStyle/>
                    <a:p>
                      <a:pPr algn="ctr"/>
                      <a:r>
                        <a:rPr lang="es-ES" sz="900" dirty="0"/>
                        <a:t>FECHA</a:t>
                      </a:r>
                    </a:p>
                  </a:txBody>
                  <a:tcPr/>
                </a:tc>
                <a:tc>
                  <a:txBody>
                    <a:bodyPr/>
                    <a:lstStyle/>
                    <a:p>
                      <a:pPr algn="ctr"/>
                      <a:r>
                        <a:rPr lang="es-ES" sz="900" dirty="0"/>
                        <a:t>DESCRIPCION</a:t>
                      </a:r>
                    </a:p>
                  </a:txBody>
                  <a:tcPr/>
                </a:tc>
                <a:extLst>
                  <a:ext uri="{0D108BD9-81ED-4DB2-BD59-A6C34878D82A}">
                    <a16:rowId xmlns:a16="http://schemas.microsoft.com/office/drawing/2014/main" val="3516053089"/>
                  </a:ext>
                </a:extLst>
              </a:tr>
              <a:tr h="0">
                <a:tc>
                  <a:txBody>
                    <a:bodyPr/>
                    <a:lstStyle/>
                    <a:p>
                      <a:r>
                        <a:rPr lang="es-ES" sz="900" dirty="0">
                          <a:latin typeface="+mj-lt"/>
                        </a:rPr>
                        <a:t>29/11/2018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j-lt"/>
                          <a:ea typeface="+mn-ea"/>
                          <a:cs typeface="+mn-cs"/>
                        </a:rPr>
                        <a:t>Versión Inicial</a:t>
                      </a:r>
                    </a:p>
                  </a:txBody>
                  <a:tcPr/>
                </a:tc>
                <a:extLst>
                  <a:ext uri="{0D108BD9-81ED-4DB2-BD59-A6C34878D82A}">
                    <a16:rowId xmlns:a16="http://schemas.microsoft.com/office/drawing/2014/main" val="3871336346"/>
                  </a:ext>
                </a:extLst>
              </a:tr>
              <a:tr h="0">
                <a:tc>
                  <a:txBody>
                    <a:bodyPr/>
                    <a:lstStyle/>
                    <a:p>
                      <a:r>
                        <a:rPr lang="es-ES" sz="900" dirty="0">
                          <a:latin typeface="+mj-lt"/>
                        </a:rPr>
                        <a:t>24/05/2020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j-lt"/>
                          <a:ea typeface="+mn-ea"/>
                          <a:cs typeface="+mn-cs"/>
                        </a:rPr>
                        <a:t>Ajuste y actualización documento.</a:t>
                      </a:r>
                    </a:p>
                  </a:txBody>
                  <a:tcPr/>
                </a:tc>
                <a:extLst>
                  <a:ext uri="{0D108BD9-81ED-4DB2-BD59-A6C34878D82A}">
                    <a16:rowId xmlns:a16="http://schemas.microsoft.com/office/drawing/2014/main" val="2483712292"/>
                  </a:ext>
                </a:extLst>
              </a:tr>
              <a:tr h="0">
                <a:tc>
                  <a:txBody>
                    <a:bodyPr/>
                    <a:lstStyle/>
                    <a:p>
                      <a:r>
                        <a:rPr lang="es-ES" sz="900" dirty="0">
                          <a:latin typeface="+mj-lt"/>
                        </a:rPr>
                        <a:t>27/09/2021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n-lt"/>
                          <a:ea typeface="+mn-ea"/>
                          <a:cs typeface="+mn-cs"/>
                        </a:rPr>
                        <a:t>Actualización de información 2020-2021.</a:t>
                      </a:r>
                    </a:p>
                  </a:txBody>
                  <a:tcPr/>
                </a:tc>
                <a:extLst>
                  <a:ext uri="{0D108BD9-81ED-4DB2-BD59-A6C34878D82A}">
                    <a16:rowId xmlns:a16="http://schemas.microsoft.com/office/drawing/2014/main" val="1271113242"/>
                  </a:ext>
                </a:extLst>
              </a:tr>
            </a:tbl>
          </a:graphicData>
        </a:graphic>
      </p:graphicFrame>
    </p:spTree>
    <p:extLst>
      <p:ext uri="{BB962C8B-B14F-4D97-AF65-F5344CB8AC3E}">
        <p14:creationId xmlns:p14="http://schemas.microsoft.com/office/powerpoint/2010/main" val="2120210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14" name="CuadroTexto 13">
            <a:extLst>
              <a:ext uri="{FF2B5EF4-FFF2-40B4-BE49-F238E27FC236}">
                <a16:creationId xmlns:a16="http://schemas.microsoft.com/office/drawing/2014/main" id="{DBE294E8-DFE4-48C5-A1D8-B76E78A97887}"/>
              </a:ext>
            </a:extLst>
          </p:cNvPr>
          <p:cNvSpPr txBox="1"/>
          <p:nvPr/>
        </p:nvSpPr>
        <p:spPr>
          <a:xfrm>
            <a:off x="734146" y="1335161"/>
            <a:ext cx="6444252" cy="369332"/>
          </a:xfrm>
          <a:prstGeom prst="rect">
            <a:avLst/>
          </a:prstGeom>
          <a:solidFill>
            <a:srgbClr val="17AD94"/>
          </a:solidFill>
        </p:spPr>
        <p:txBody>
          <a:bodyPr wrap="square" rtlCol="0">
            <a:spAutoFit/>
          </a:bodyPr>
          <a:lstStyle/>
          <a:p>
            <a:r>
              <a:rPr lang="es-ES" b="1">
                <a:solidFill>
                  <a:prstClr val="white"/>
                </a:solidFill>
                <a:latin typeface="Calibri" panose="020F0502020204030204"/>
              </a:rPr>
              <a:t>Otros espacios de diálogo realizados con grupos de valor en 2020</a:t>
            </a:r>
          </a:p>
        </p:txBody>
      </p:sp>
      <p:graphicFrame>
        <p:nvGraphicFramePr>
          <p:cNvPr id="15" name="Diagrama 14">
            <a:extLst>
              <a:ext uri="{FF2B5EF4-FFF2-40B4-BE49-F238E27FC236}">
                <a16:creationId xmlns:a16="http://schemas.microsoft.com/office/drawing/2014/main" id="{215FDEBC-AA9B-4274-92F9-80A43EB93377}"/>
              </a:ext>
            </a:extLst>
          </p:cNvPr>
          <p:cNvGraphicFramePr/>
          <p:nvPr>
            <p:extLst>
              <p:ext uri="{D42A27DB-BD31-4B8C-83A1-F6EECF244321}">
                <p14:modId xmlns:p14="http://schemas.microsoft.com/office/powerpoint/2010/main" val="2776763631"/>
              </p:ext>
            </p:extLst>
          </p:nvPr>
        </p:nvGraphicFramePr>
        <p:xfrm>
          <a:off x="734625" y="1956748"/>
          <a:ext cx="10909160" cy="3808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189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a:solidFill>
                  <a:schemeClr val="bg1"/>
                </a:solidFill>
                <a:latin typeface="Arial" panose="020B0604020202020204" pitchFamily="34" charset="0"/>
                <a:cs typeface="Arial" panose="020B0604020202020204" pitchFamily="34" charset="0"/>
              </a:rPr>
              <a:t>1</a:t>
            </a:r>
            <a:endParaRPr lang="es-ES_tradnl" sz="6000" b="1" spc="15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Presentación</a:t>
            </a:r>
          </a:p>
        </p:txBody>
      </p:sp>
      <p:sp>
        <p:nvSpPr>
          <p:cNvPr id="13" name="Rectángulo 12">
            <a:extLst>
              <a:ext uri="{FF2B5EF4-FFF2-40B4-BE49-F238E27FC236}">
                <a16:creationId xmlns:a16="http://schemas.microsoft.com/office/drawing/2014/main" id="{66DDE2BA-173A-4830-877E-269348FE189F}"/>
              </a:ext>
            </a:extLst>
          </p:cNvPr>
          <p:cNvSpPr/>
          <p:nvPr/>
        </p:nvSpPr>
        <p:spPr>
          <a:xfrm>
            <a:off x="191458" y="1145811"/>
            <a:ext cx="11489582" cy="2246769"/>
          </a:xfrm>
          <a:prstGeom prst="rect">
            <a:avLst/>
          </a:prstGeom>
        </p:spPr>
        <p:txBody>
          <a:bodyPr wrap="square" lIns="91440" tIns="45720" rIns="91440" bIns="45720" anchor="t">
            <a:spAutoFit/>
          </a:bodyPr>
          <a:lstStyle/>
          <a:p>
            <a:pPr algn="just"/>
            <a:r>
              <a:rPr lang="es-ES" sz="2000">
                <a:solidFill>
                  <a:schemeClr val="accent5">
                    <a:lumMod val="50000"/>
                  </a:schemeClr>
                </a:solidFill>
                <a:latin typeface="Calibri"/>
                <a:cs typeface="Calibri"/>
              </a:rPr>
              <a:t>La ADRES reconoce la importancia de identificar </a:t>
            </a:r>
            <a:r>
              <a:rPr lang="es-CO" sz="2000">
                <a:solidFill>
                  <a:schemeClr val="accent5">
                    <a:lumMod val="50000"/>
                  </a:schemeClr>
                </a:solidFill>
                <a:latin typeface="Calibri"/>
                <a:cs typeface="Calibri"/>
              </a:rPr>
              <a:t>las características y particularidades de los usuarios (grupos de valor) hacia los cuales van dirigidos los servicios institucionales y de conocer su percepción frente a esta entrega de valor, así como las expectativas de otros grupos de interés con quienes interactúa, a través de los diferentes medios dispuestos para la atención.  Este entendimiento de los actores con los cuales se mantiene una permanente interrelación permite identificar oportunidades de mejora en su oferta de servicios a partir de las necesidades manifestadas y optimizar la gestión institucional mediante su modelo de operación por procesos.</a:t>
            </a:r>
          </a:p>
        </p:txBody>
      </p:sp>
      <p:sp>
        <p:nvSpPr>
          <p:cNvPr id="14" name="Rectángulo 13">
            <a:extLst>
              <a:ext uri="{FF2B5EF4-FFF2-40B4-BE49-F238E27FC236}">
                <a16:creationId xmlns:a16="http://schemas.microsoft.com/office/drawing/2014/main" id="{3886C749-150C-4C4C-A630-811679411EE1}"/>
              </a:ext>
            </a:extLst>
          </p:cNvPr>
          <p:cNvSpPr/>
          <p:nvPr/>
        </p:nvSpPr>
        <p:spPr>
          <a:xfrm>
            <a:off x="191458" y="4066810"/>
            <a:ext cx="5832020" cy="2462213"/>
          </a:xfrm>
          <a:prstGeom prst="rect">
            <a:avLst/>
          </a:prstGeom>
        </p:spPr>
        <p:txBody>
          <a:bodyPr wrap="square" lIns="91440" tIns="45720" rIns="91440" bIns="45720" anchor="t">
            <a:spAutoFit/>
          </a:bodyPr>
          <a:lstStyle/>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panose="02020603050405020304" pitchFamily="18" charset="0"/>
              </a:rPr>
              <a:t>Diseñar e implementar acciones para el desarrollo de políticas institucionales: participación ciudadana, servicio al ciudadano, racionalización de trámites y rendición de cuentas; que respondan a los requerimientos de la audiencia o beneficiarios.  </a:t>
            </a:r>
            <a:endParaRPr lang="es-ES" sz="1400">
              <a:solidFill>
                <a:schemeClr val="accent5">
                  <a:lumMod val="50000"/>
                </a:schemeClr>
              </a:solidFill>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panose="02020603050405020304" pitchFamily="18" charset="0"/>
              </a:rPr>
              <a:t>Diseñar o adecuar la oferta institucional de productos y servicios que recoja los atributos de calidad identificados por sus usuarios y/o beneficiarios.</a:t>
            </a:r>
          </a:p>
          <a:p>
            <a:pPr marL="342900" indent="-342900" algn="jus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a:rPr>
              <a:t>Generar y fortalecer espacios de retroalimentación en todas las etapas del ciclo de gestión pública: formulación, ejecución y evaluación; así como en el diseño de estrategias de gestión del conocimiento y para el intercambio de información.</a:t>
            </a:r>
            <a:endParaRPr lang="es-ES" sz="1400">
              <a:solidFill>
                <a:schemeClr val="accent5">
                  <a:lumMod val="50000"/>
                </a:schemeClr>
              </a:solidFill>
              <a:ea typeface="Times New Roman" panose="02020603050405020304" pitchFamily="18" charset="0"/>
              <a:cs typeface="Times New Roman"/>
            </a:endParaRPr>
          </a:p>
        </p:txBody>
      </p:sp>
      <p:sp>
        <p:nvSpPr>
          <p:cNvPr id="15" name="CuadroTexto 14">
            <a:extLst>
              <a:ext uri="{FF2B5EF4-FFF2-40B4-BE49-F238E27FC236}">
                <a16:creationId xmlns:a16="http://schemas.microsoft.com/office/drawing/2014/main" id="{4C37C823-5BD9-4F9A-B3B3-A22020DF4EEE}"/>
              </a:ext>
            </a:extLst>
          </p:cNvPr>
          <p:cNvSpPr txBox="1"/>
          <p:nvPr/>
        </p:nvSpPr>
        <p:spPr>
          <a:xfrm>
            <a:off x="191458" y="3429000"/>
            <a:ext cx="6551801" cy="369332"/>
          </a:xfrm>
          <a:prstGeom prst="rect">
            <a:avLst/>
          </a:prstGeom>
          <a:noFill/>
        </p:spPr>
        <p:txBody>
          <a:bodyPr wrap="square" rtlCol="0">
            <a:spAutoFit/>
          </a:bodyPr>
          <a:lstStyle/>
          <a:p>
            <a:r>
              <a:rPr lang="es-ES" b="1">
                <a:solidFill>
                  <a:schemeClr val="accent5">
                    <a:lumMod val="50000"/>
                  </a:schemeClr>
                </a:solidFill>
                <a:cs typeface="Times New Roman" panose="02020603050405020304" pitchFamily="18" charset="0"/>
              </a:rPr>
              <a:t>Utilidades de caracterizar </a:t>
            </a:r>
            <a:r>
              <a:rPr lang="es-CO" b="1">
                <a:solidFill>
                  <a:schemeClr val="accent5">
                    <a:lumMod val="50000"/>
                  </a:schemeClr>
                </a:solidFill>
                <a:ea typeface="Times New Roman" panose="02020603050405020304" pitchFamily="18" charset="0"/>
                <a:cs typeface="Times New Roman" panose="02020603050405020304" pitchFamily="18" charset="0"/>
              </a:rPr>
              <a:t>usuarios y grupos de interés: </a:t>
            </a:r>
            <a:endParaRPr lang="es-ES" b="1">
              <a:solidFill>
                <a:schemeClr val="accent5">
                  <a:lumMod val="50000"/>
                </a:schemeClr>
              </a:solidFill>
              <a:cs typeface="Times New Roman" panose="02020603050405020304" pitchFamily="18" charset="0"/>
            </a:endParaRPr>
          </a:p>
        </p:txBody>
      </p:sp>
      <p:sp>
        <p:nvSpPr>
          <p:cNvPr id="16" name="Rectángulo 15">
            <a:extLst>
              <a:ext uri="{FF2B5EF4-FFF2-40B4-BE49-F238E27FC236}">
                <a16:creationId xmlns:a16="http://schemas.microsoft.com/office/drawing/2014/main" id="{0AC71FA1-7C18-4413-BB4B-D86CC14D22DE}"/>
              </a:ext>
            </a:extLst>
          </p:cNvPr>
          <p:cNvSpPr/>
          <p:nvPr/>
        </p:nvSpPr>
        <p:spPr>
          <a:xfrm>
            <a:off x="6124234" y="4066717"/>
            <a:ext cx="5733966" cy="2246769"/>
          </a:xfrm>
          <a:prstGeom prst="rect">
            <a:avLst/>
          </a:prstGeom>
        </p:spPr>
        <p:txBody>
          <a:bodyPr wrap="square" lIns="91440" tIns="45720" rIns="91440" bIns="45720" anchor="t">
            <a:spAutoFit/>
          </a:bodyPr>
          <a:lstStyle/>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a:rPr>
              <a:t>Adaptar y mejorar los canales de comunicación e interacción para la entrega de servicios e información.</a:t>
            </a:r>
            <a:endParaRPr lang="es-ES" sz="1400">
              <a:solidFill>
                <a:schemeClr val="accent5">
                  <a:lumMod val="50000"/>
                </a:schemeClr>
              </a:solidFill>
              <a:ea typeface="Times New Roman" panose="02020603050405020304" pitchFamily="18" charset="0"/>
              <a:cs typeface="Times New Roman"/>
            </a:endParaRPr>
          </a:p>
          <a:p>
            <a:pPr marL="342900" lvl="0" indent="-342900" algn="just">
              <a:spcAft>
                <a:spcPts val="0"/>
              </a:spcAft>
              <a:buFont typeface="Wingdings" panose="05000000000000000000" pitchFamily="2" charset="2"/>
              <a:buChar char=""/>
              <a:tabLst>
                <a:tab pos="457200" algn="l"/>
              </a:tabLst>
            </a:pPr>
            <a:r>
              <a:rPr lang="es-ES" sz="1400">
                <a:solidFill>
                  <a:schemeClr val="accent5">
                    <a:lumMod val="50000"/>
                  </a:schemeClr>
                </a:solidFill>
                <a:ea typeface="Times New Roman" panose="02020603050405020304" pitchFamily="18" charset="0"/>
                <a:cs typeface="Times New Roman"/>
              </a:rPr>
              <a:t>Establecer los canales y mensajes adecuados para el diálogo con usuarios y grupos de interés de la Entidad.</a:t>
            </a:r>
          </a:p>
          <a:p>
            <a:pPr marL="342900" indent="-342900" algn="just">
              <a:buFont typeface="Wingdings" panose="05000000000000000000" pitchFamily="2" charset="2"/>
              <a:buChar char=""/>
              <a:tabLst>
                <a:tab pos="457200" algn="l"/>
              </a:tabLst>
            </a:pPr>
            <a:r>
              <a:rPr lang="es-ES" sz="1400">
                <a:solidFill>
                  <a:schemeClr val="accent5">
                    <a:lumMod val="50000"/>
                  </a:schemeClr>
                </a:solidFill>
                <a:ea typeface="Times New Roman" panose="02020603050405020304" pitchFamily="18" charset="0"/>
                <a:cs typeface="Times New Roman"/>
              </a:rPr>
              <a:t>Consultar información recopilada a través de los canales de comunicación e interacción disponibles con los grupos de valor y de interés, que aporten a la analítica institucional y a la toma de decisiones en la operación de la Entidad y en la eficiencia en el gasto del Sistema de Salud</a:t>
            </a:r>
            <a:r>
              <a:rPr lang="es-ES" sz="1400">
                <a:solidFill>
                  <a:schemeClr val="accent5">
                    <a:lumMod val="50000"/>
                  </a:schemeClr>
                </a:solidFill>
                <a:cs typeface="Times New Roman"/>
              </a:rPr>
              <a:t>, con el fin de mejorar los estándares en la provisión de servicios.</a:t>
            </a:r>
          </a:p>
        </p:txBody>
      </p:sp>
    </p:spTree>
    <p:extLst>
      <p:ext uri="{BB962C8B-B14F-4D97-AF65-F5344CB8AC3E}">
        <p14:creationId xmlns:p14="http://schemas.microsoft.com/office/powerpoint/2010/main" val="28833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grpSp>
        <p:nvGrpSpPr>
          <p:cNvPr id="21" name="Grupo 20">
            <a:extLst>
              <a:ext uri="{FF2B5EF4-FFF2-40B4-BE49-F238E27FC236}">
                <a16:creationId xmlns:a16="http://schemas.microsoft.com/office/drawing/2014/main" id="{8D4238C1-2EC2-4201-9A37-C4947171525D}"/>
              </a:ext>
            </a:extLst>
          </p:cNvPr>
          <p:cNvGrpSpPr/>
          <p:nvPr/>
        </p:nvGrpSpPr>
        <p:grpSpPr>
          <a:xfrm>
            <a:off x="1228461" y="1710358"/>
            <a:ext cx="9169167" cy="4925257"/>
            <a:chOff x="2032000" y="1300294"/>
            <a:chExt cx="7523061" cy="4838039"/>
          </a:xfrm>
        </p:grpSpPr>
        <p:graphicFrame>
          <p:nvGraphicFramePr>
            <p:cNvPr id="22" name="Diagrama 21">
              <a:extLst>
                <a:ext uri="{FF2B5EF4-FFF2-40B4-BE49-F238E27FC236}">
                  <a16:creationId xmlns:a16="http://schemas.microsoft.com/office/drawing/2014/main" id="{A5AC5079-3C65-4E50-A2AD-87843759C2B9}"/>
                </a:ext>
              </a:extLst>
            </p:cNvPr>
            <p:cNvGraphicFramePr/>
            <p:nvPr>
              <p:extLst>
                <p:ext uri="{D42A27DB-BD31-4B8C-83A1-F6EECF244321}">
                  <p14:modId xmlns:p14="http://schemas.microsoft.com/office/powerpoint/2010/main" val="162270002"/>
                </p:ext>
              </p:extLst>
            </p:nvPr>
          </p:nvGraphicFramePr>
          <p:xfrm>
            <a:off x="2032000" y="1300294"/>
            <a:ext cx="7523061" cy="48380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CuadroTexto 22">
              <a:extLst>
                <a:ext uri="{FF2B5EF4-FFF2-40B4-BE49-F238E27FC236}">
                  <a16:creationId xmlns:a16="http://schemas.microsoft.com/office/drawing/2014/main" id="{F4D66160-423F-4061-909B-2E40E51138B5}"/>
                </a:ext>
              </a:extLst>
            </p:cNvPr>
            <p:cNvSpPr txBox="1"/>
            <p:nvPr/>
          </p:nvSpPr>
          <p:spPr>
            <a:xfrm>
              <a:off x="2365695" y="2485176"/>
              <a:ext cx="32388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Diseñar o mejorar servicios en línea.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Fortalecer Cultura Digital.</a:t>
              </a:r>
            </a:p>
          </p:txBody>
        </p:sp>
        <p:sp>
          <p:nvSpPr>
            <p:cNvPr id="24" name="CuadroTexto 23">
              <a:extLst>
                <a:ext uri="{FF2B5EF4-FFF2-40B4-BE49-F238E27FC236}">
                  <a16:creationId xmlns:a16="http://schemas.microsoft.com/office/drawing/2014/main" id="{11AD5967-FABE-4EEB-9779-2C1EE010387D}"/>
                </a:ext>
              </a:extLst>
            </p:cNvPr>
            <p:cNvSpPr txBox="1"/>
            <p:nvPr/>
          </p:nvSpPr>
          <p:spPr>
            <a:xfrm>
              <a:off x="6357493" y="2492805"/>
              <a:ext cx="27161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Garantizar derecho a la información pública.</a:t>
              </a:r>
            </a:p>
          </p:txBody>
        </p:sp>
        <p:sp>
          <p:nvSpPr>
            <p:cNvPr id="27" name="CuadroTexto 26">
              <a:extLst>
                <a:ext uri="{FF2B5EF4-FFF2-40B4-BE49-F238E27FC236}">
                  <a16:creationId xmlns:a16="http://schemas.microsoft.com/office/drawing/2014/main" id="{88C6A425-1FCB-41DF-8745-4C52F2A33A1F}"/>
                </a:ext>
              </a:extLst>
            </p:cNvPr>
            <p:cNvSpPr txBox="1"/>
            <p:nvPr/>
          </p:nvSpPr>
          <p:spPr>
            <a:xfrm>
              <a:off x="2423263" y="4090646"/>
              <a:ext cx="2929845" cy="749995"/>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Incentivar participación.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Fortalecer los espacios de diálogo y su incidencia en la gestión institucional.</a:t>
              </a:r>
              <a:endParaRPr kumimoji="0" lang="es-ES" sz="1600" b="0" i="0" u="none" strike="noStrike" kern="0" cap="none" spc="0" normalizeH="0" baseline="0" noProof="0">
                <a:ln>
                  <a:noFill/>
                </a:ln>
                <a:solidFill>
                  <a:prstClr val="black"/>
                </a:solidFill>
                <a:effectLst/>
                <a:uLnTx/>
                <a:uFillTx/>
                <a:latin typeface="Calibri" panose="020F0502020204030204"/>
                <a:cs typeface="Calibri"/>
              </a:endParaRPr>
            </a:p>
          </p:txBody>
        </p:sp>
        <p:sp>
          <p:nvSpPr>
            <p:cNvPr id="28" name="CuadroTexto 27">
              <a:extLst>
                <a:ext uri="{FF2B5EF4-FFF2-40B4-BE49-F238E27FC236}">
                  <a16:creationId xmlns:a16="http://schemas.microsoft.com/office/drawing/2014/main" id="{94C69E1A-A413-45EB-BA17-670118E49558}"/>
                </a:ext>
              </a:extLst>
            </p:cNvPr>
            <p:cNvSpPr txBox="1"/>
            <p:nvPr/>
          </p:nvSpPr>
          <p:spPr>
            <a:xfrm>
              <a:off x="6243772" y="4377943"/>
              <a:ext cx="27161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Mejorar efectividad y oportunidad de atención.</a:t>
              </a:r>
            </a:p>
          </p:txBody>
        </p:sp>
      </p:grpSp>
      <p:sp>
        <p:nvSpPr>
          <p:cNvPr id="29" name="Bocadillo nube: nube 28">
            <a:extLst>
              <a:ext uri="{FF2B5EF4-FFF2-40B4-BE49-F238E27FC236}">
                <a16:creationId xmlns:a16="http://schemas.microsoft.com/office/drawing/2014/main" id="{5508943D-0D9E-4D2F-86ED-FC2BA7EAC56C}"/>
              </a:ext>
            </a:extLst>
          </p:cNvPr>
          <p:cNvSpPr/>
          <p:nvPr/>
        </p:nvSpPr>
        <p:spPr>
          <a:xfrm>
            <a:off x="9769291" y="1149292"/>
            <a:ext cx="2367483" cy="2085373"/>
          </a:xfrm>
          <a:prstGeom prst="cloudCallout">
            <a:avLst/>
          </a:prstGeom>
          <a:solidFill>
            <a:srgbClr val="5B9BD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a:ln>
                  <a:noFill/>
                </a:ln>
                <a:solidFill>
                  <a:prstClr val="white"/>
                </a:solidFill>
                <a:effectLst/>
                <a:uLnTx/>
                <a:uFillTx/>
                <a:latin typeface="Calibri" panose="020F0502020204030204"/>
                <a:ea typeface="+mn-ea"/>
                <a:cs typeface="+mn-cs"/>
              </a:rPr>
              <a:t>Utilidad de caracterizar usuarios para las políticas de MIPG</a:t>
            </a:r>
          </a:p>
        </p:txBody>
      </p:sp>
      <p:sp>
        <p:nvSpPr>
          <p:cNvPr id="30" name="Título 1">
            <a:extLst>
              <a:ext uri="{FF2B5EF4-FFF2-40B4-BE49-F238E27FC236}">
                <a16:creationId xmlns:a16="http://schemas.microsoft.com/office/drawing/2014/main" id="{3CE7DC7C-7A65-4BAC-93F5-DE2277A3CC98}"/>
              </a:ext>
            </a:extLst>
          </p:cNvPr>
          <p:cNvSpPr>
            <a:spLocks noGrp="1"/>
          </p:cNvSpPr>
          <p:nvPr>
            <p:ph type="title"/>
          </p:nvPr>
        </p:nvSpPr>
        <p:spPr>
          <a:xfrm>
            <a:off x="2429011" y="1215689"/>
            <a:ext cx="8267261" cy="661817"/>
          </a:xfrm>
        </p:spPr>
        <p:txBody>
          <a:bodyPr>
            <a:normAutofit/>
          </a:bodyPr>
          <a:lstStyle/>
          <a:p>
            <a:r>
              <a:rPr lang="es-CO" sz="2800" b="1">
                <a:solidFill>
                  <a:schemeClr val="tx2"/>
                </a:solidFill>
                <a:latin typeface="Calibri" panose="020F0502020204030204" pitchFamily="34" charset="0"/>
              </a:rPr>
              <a:t>Enfoques de uso en Políticas de Desempeño</a:t>
            </a:r>
          </a:p>
        </p:txBody>
      </p:sp>
      <p:sp>
        <p:nvSpPr>
          <p:cNvPr id="31" name="TextBox 36">
            <a:extLst>
              <a:ext uri="{FF2B5EF4-FFF2-40B4-BE49-F238E27FC236}">
                <a16:creationId xmlns:a16="http://schemas.microsoft.com/office/drawing/2014/main" id="{62640CDE-346A-425D-B715-0CF27EA0A0BF}"/>
              </a:ext>
            </a:extLst>
          </p:cNvPr>
          <p:cNvSpPr txBox="1"/>
          <p:nvPr/>
        </p:nvSpPr>
        <p:spPr>
          <a:xfrm>
            <a:off x="510960" y="-23837"/>
            <a:ext cx="1064516" cy="1015663"/>
          </a:xfrm>
          <a:prstGeom prst="rect">
            <a:avLst/>
          </a:prstGeom>
          <a:noFill/>
        </p:spPr>
        <p:txBody>
          <a:bodyPr wrap="square" rtlCol="0">
            <a:spAutoFit/>
          </a:bodyPr>
          <a:lstStyle/>
          <a:p>
            <a:r>
              <a:rPr lang="es-ES_tradnl" sz="6000" b="1">
                <a:solidFill>
                  <a:schemeClr val="bg1"/>
                </a:solidFill>
                <a:latin typeface="Arial" panose="020B0604020202020204" pitchFamily="34" charset="0"/>
                <a:cs typeface="Arial" panose="020B0604020202020204" pitchFamily="34" charset="0"/>
              </a:rPr>
              <a:t>1</a:t>
            </a:r>
            <a:endParaRPr lang="es-ES_tradnl" sz="6000" b="1" spc="150">
              <a:solidFill>
                <a:schemeClr val="bg1"/>
              </a:solidFill>
              <a:latin typeface="Arial" panose="020B0604020202020204" pitchFamily="34" charset="0"/>
              <a:cs typeface="Arial" panose="020B0604020202020204" pitchFamily="34" charset="0"/>
            </a:endParaRP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202302"/>
            <a:ext cx="8267261" cy="66181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spc="-150">
                <a:solidFill>
                  <a:srgbClr val="63D6B4"/>
                </a:solidFill>
                <a:latin typeface="+mn-lt"/>
                <a:ea typeface="+mn-ea"/>
                <a:cs typeface="+mn-cs"/>
              </a:rPr>
              <a:t>Presentación</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1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18476" y="134797"/>
            <a:ext cx="2584362" cy="769441"/>
          </a:xfrm>
          <a:prstGeom prst="rect">
            <a:avLst/>
          </a:prstGeom>
          <a:noFill/>
        </p:spPr>
        <p:txBody>
          <a:bodyPr wrap="none" rtlCol="0">
            <a:spAutoFit/>
          </a:bodyPr>
          <a:lstStyle/>
          <a:p>
            <a:r>
              <a:rPr lang="es-ES" sz="4400" b="1" spc="-150">
                <a:solidFill>
                  <a:srgbClr val="5269AE"/>
                </a:solidFill>
              </a:rPr>
              <a:t>Objetivos</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cxnSp>
        <p:nvCxnSpPr>
          <p:cNvPr id="12" name="Conector recto 11">
            <a:extLst>
              <a:ext uri="{FF2B5EF4-FFF2-40B4-BE49-F238E27FC236}">
                <a16:creationId xmlns:a16="http://schemas.microsoft.com/office/drawing/2014/main" id="{E62A66B1-439A-4091-8FC9-79D612246785}"/>
              </a:ext>
            </a:extLst>
          </p:cNvPr>
          <p:cNvCxnSpPr>
            <a:cxnSpLocks/>
          </p:cNvCxnSpPr>
          <p:nvPr/>
        </p:nvCxnSpPr>
        <p:spPr>
          <a:xfrm>
            <a:off x="459296" y="1726721"/>
            <a:ext cx="10990689"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7538B7F-79BE-4203-99BF-1B52C1FB3840}"/>
              </a:ext>
            </a:extLst>
          </p:cNvPr>
          <p:cNvSpPr/>
          <p:nvPr/>
        </p:nvSpPr>
        <p:spPr>
          <a:xfrm>
            <a:off x="384868" y="1256743"/>
            <a:ext cx="5411564" cy="461665"/>
          </a:xfrm>
          <a:prstGeom prst="rect">
            <a:avLst/>
          </a:prstGeom>
        </p:spPr>
        <p:txBody>
          <a:bodyPr wrap="square">
            <a:spAutoFit/>
          </a:bodyPr>
          <a:lstStyle/>
          <a:p>
            <a:r>
              <a:rPr lang="es-CO" sz="2400" b="1">
                <a:solidFill>
                  <a:schemeClr val="tx2"/>
                </a:solidFill>
                <a:latin typeface="Calibri" panose="020F0502020204030204" pitchFamily="34" charset="0"/>
              </a:rPr>
              <a:t>2.1. Objetivo General</a:t>
            </a:r>
            <a:endParaRPr lang="es-CO" sz="2400" b="1">
              <a:solidFill>
                <a:schemeClr val="tx2"/>
              </a:solidFill>
            </a:endParaRPr>
          </a:p>
        </p:txBody>
      </p:sp>
      <p:cxnSp>
        <p:nvCxnSpPr>
          <p:cNvPr id="14" name="Conector recto 13">
            <a:extLst>
              <a:ext uri="{FF2B5EF4-FFF2-40B4-BE49-F238E27FC236}">
                <a16:creationId xmlns:a16="http://schemas.microsoft.com/office/drawing/2014/main" id="{65F31AC5-8D7C-4593-9080-A0BB02FF19EA}"/>
              </a:ext>
            </a:extLst>
          </p:cNvPr>
          <p:cNvCxnSpPr>
            <a:cxnSpLocks/>
          </p:cNvCxnSpPr>
          <p:nvPr/>
        </p:nvCxnSpPr>
        <p:spPr>
          <a:xfrm>
            <a:off x="469932" y="3984579"/>
            <a:ext cx="11065117" cy="0"/>
          </a:xfrm>
          <a:prstGeom prst="line">
            <a:avLst/>
          </a:prstGeom>
          <a:ln w="38100">
            <a:solidFill>
              <a:srgbClr val="18AD95"/>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1683DCED-7983-4FAB-9D39-08C90919FC98}"/>
              </a:ext>
            </a:extLst>
          </p:cNvPr>
          <p:cNvSpPr/>
          <p:nvPr/>
        </p:nvSpPr>
        <p:spPr>
          <a:xfrm>
            <a:off x="384868" y="3515186"/>
            <a:ext cx="5411564" cy="430887"/>
          </a:xfrm>
          <a:prstGeom prst="rect">
            <a:avLst/>
          </a:prstGeom>
        </p:spPr>
        <p:txBody>
          <a:bodyPr wrap="square">
            <a:spAutoFit/>
          </a:bodyPr>
          <a:lstStyle/>
          <a:p>
            <a:r>
              <a:rPr lang="es-ES" sz="2200" b="1">
                <a:solidFill>
                  <a:schemeClr val="tx2"/>
                </a:solidFill>
                <a:latin typeface="Calibri" panose="020F0502020204030204" pitchFamily="34" charset="0"/>
              </a:rPr>
              <a:t>2.2</a:t>
            </a:r>
            <a:r>
              <a:rPr lang="es-CO" sz="2200" b="1">
                <a:solidFill>
                  <a:schemeClr val="tx2"/>
                </a:solidFill>
                <a:latin typeface="Calibri" panose="020F0502020204030204" pitchFamily="34" charset="0"/>
              </a:rPr>
              <a:t>. Objetivos Específicos</a:t>
            </a:r>
            <a:endParaRPr lang="es-CO" sz="2200" b="1">
              <a:solidFill>
                <a:schemeClr val="tx2"/>
              </a:solidFill>
            </a:endParaRPr>
          </a:p>
        </p:txBody>
      </p:sp>
      <p:sp>
        <p:nvSpPr>
          <p:cNvPr id="18" name="Rectángulo 17">
            <a:extLst>
              <a:ext uri="{FF2B5EF4-FFF2-40B4-BE49-F238E27FC236}">
                <a16:creationId xmlns:a16="http://schemas.microsoft.com/office/drawing/2014/main" id="{9555DA1F-C92B-413D-8E23-2B8E3584B372}"/>
              </a:ext>
            </a:extLst>
          </p:cNvPr>
          <p:cNvSpPr/>
          <p:nvPr/>
        </p:nvSpPr>
        <p:spPr>
          <a:xfrm>
            <a:off x="374232" y="4145225"/>
            <a:ext cx="11075753" cy="646331"/>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ü"/>
            </a:pPr>
            <a:r>
              <a:rPr lang="es-CO">
                <a:solidFill>
                  <a:schemeClr val="accent5">
                    <a:lumMod val="50000"/>
                  </a:schemeClr>
                </a:solidFill>
                <a:latin typeface="Calibri"/>
                <a:cs typeface="Calibri"/>
              </a:rPr>
              <a:t>Caracterizar usuarios internos y externos de la ADRES para facilitar la planeación de acciones institucionales a partir de segmentación e identificación de rasgos comunes, necesidades y expectativas. </a:t>
            </a:r>
          </a:p>
        </p:txBody>
      </p:sp>
      <p:sp>
        <p:nvSpPr>
          <p:cNvPr id="19" name="Rectángulo 18">
            <a:extLst>
              <a:ext uri="{FF2B5EF4-FFF2-40B4-BE49-F238E27FC236}">
                <a16:creationId xmlns:a16="http://schemas.microsoft.com/office/drawing/2014/main" id="{F0DA351C-724F-46C7-B021-05F1545D8F2E}"/>
              </a:ext>
            </a:extLst>
          </p:cNvPr>
          <p:cNvSpPr/>
          <p:nvPr/>
        </p:nvSpPr>
        <p:spPr>
          <a:xfrm>
            <a:off x="384868" y="1773155"/>
            <a:ext cx="10884364" cy="1569660"/>
          </a:xfrm>
          <a:prstGeom prst="rect">
            <a:avLst/>
          </a:prstGeom>
        </p:spPr>
        <p:txBody>
          <a:bodyPr wrap="square" lIns="91440" tIns="45720" rIns="91440" bIns="45720" anchor="t">
            <a:spAutoFit/>
          </a:bodyPr>
          <a:lstStyle/>
          <a:p>
            <a:pPr algn="just"/>
            <a:r>
              <a:rPr lang="es-CO" sz="2400">
                <a:solidFill>
                  <a:schemeClr val="accent5">
                    <a:lumMod val="50000"/>
                  </a:schemeClr>
                </a:solidFill>
                <a:latin typeface="Calibri"/>
                <a:cs typeface="Calibri"/>
              </a:rPr>
              <a:t>La caracterización busca establecer las particularidades y preferencias de los grupos de valor y de interés con los cuales la Entidad interactúa a través de la utilización de los diferentes canales de atención disponibles con el fin de fortalecer y mejorar estos espacios de participación e interacción, así como la oferta de servicios de la Entidad. </a:t>
            </a:r>
          </a:p>
        </p:txBody>
      </p:sp>
      <p:sp>
        <p:nvSpPr>
          <p:cNvPr id="20" name="Rectángulo 19">
            <a:extLst>
              <a:ext uri="{FF2B5EF4-FFF2-40B4-BE49-F238E27FC236}">
                <a16:creationId xmlns:a16="http://schemas.microsoft.com/office/drawing/2014/main" id="{401EBDFA-4E9F-4FC7-8CDB-F47D72951B4D}"/>
              </a:ext>
            </a:extLst>
          </p:cNvPr>
          <p:cNvSpPr/>
          <p:nvPr/>
        </p:nvSpPr>
        <p:spPr>
          <a:xfrm>
            <a:off x="374231" y="4728581"/>
            <a:ext cx="7733974" cy="1754326"/>
          </a:xfrm>
          <a:prstGeom prst="rect">
            <a:avLst/>
          </a:prstGeom>
        </p:spPr>
        <p:txBody>
          <a:bodyPr wrap="square">
            <a:spAutoFit/>
          </a:bodyPr>
          <a:lstStyle/>
          <a:p>
            <a:pPr marL="285750" indent="-285750" algn="just">
              <a:buFont typeface="Wingdings" panose="05000000000000000000" pitchFamily="2" charset="2"/>
              <a:buChar char="ü"/>
            </a:pPr>
            <a:r>
              <a:rPr lang="es-CO">
                <a:solidFill>
                  <a:schemeClr val="accent5">
                    <a:lumMod val="50000"/>
                  </a:schemeClr>
                </a:solidFill>
                <a:latin typeface="Calibri" panose="020F0502020204030204" pitchFamily="34" charset="0"/>
                <a:cs typeface="Calibri" panose="020F0502020204030204" pitchFamily="34" charset="0"/>
              </a:rPr>
              <a:t>Identificar oportunidades de mejora en la recolección de información y en los instrumentos empleados para ello.</a:t>
            </a:r>
          </a:p>
          <a:p>
            <a:pPr marL="285750" indent="-285750" algn="just">
              <a:buFont typeface="Wingdings" panose="05000000000000000000" pitchFamily="2" charset="2"/>
              <a:buChar char="ü"/>
            </a:pPr>
            <a:r>
              <a:rPr lang="es-ES">
                <a:solidFill>
                  <a:schemeClr val="accent5">
                    <a:lumMod val="50000"/>
                  </a:schemeClr>
                </a:solidFill>
                <a:latin typeface="Calibri" panose="020F0502020204030204" pitchFamily="34" charset="0"/>
                <a:cs typeface="Calibri" panose="020F0502020204030204" pitchFamily="34" charset="0"/>
              </a:rPr>
              <a:t>Facilitar la disponibilidad de datos de usuarios para la toma de decisiones en el diseño o mejora de los procesos y servicios institucionales, así como en la implementación de políticas de desempeño institucionales en el marco del MIPG.</a:t>
            </a:r>
          </a:p>
        </p:txBody>
      </p:sp>
      <p:pic>
        <p:nvPicPr>
          <p:cNvPr id="21" name="Picture 2" descr="Nunca hagas un proyecto sin planeación">
            <a:extLst>
              <a:ext uri="{FF2B5EF4-FFF2-40B4-BE49-F238E27FC236}">
                <a16:creationId xmlns:a16="http://schemas.microsoft.com/office/drawing/2014/main" id="{C40BFFA2-2EE4-4113-AB3D-712D2BF4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99" y="4724412"/>
            <a:ext cx="2944537" cy="194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20" name="Rectángulo 19">
            <a:extLst>
              <a:ext uri="{FF2B5EF4-FFF2-40B4-BE49-F238E27FC236}">
                <a16:creationId xmlns:a16="http://schemas.microsoft.com/office/drawing/2014/main" id="{1F35C8CF-22C7-4AB3-A7DD-D9B12C255DC9}"/>
              </a:ext>
            </a:extLst>
          </p:cNvPr>
          <p:cNvSpPr/>
          <p:nvPr/>
        </p:nvSpPr>
        <p:spPr>
          <a:xfrm>
            <a:off x="6981417" y="1405937"/>
            <a:ext cx="4672048" cy="2031325"/>
          </a:xfrm>
          <a:prstGeom prst="rect">
            <a:avLst/>
          </a:prstGeom>
          <a:ln w="12700">
            <a:solidFill>
              <a:srgbClr val="1AAE96"/>
            </a:solidFill>
          </a:ln>
        </p:spPr>
        <p:txBody>
          <a:bodyPr wrap="square" lIns="91440" tIns="45720" rIns="91440" bIns="45720" anchor="t">
            <a:spAutoFit/>
          </a:bodyPr>
          <a:lstStyle/>
          <a:p>
            <a:pPr algn="just"/>
            <a:endParaRPr lang="es-CO"/>
          </a:p>
          <a:p>
            <a:pPr algn="just"/>
            <a:r>
              <a:rPr lang="es-CO"/>
              <a:t>La Entidad cuenta con un lineamiento para realizar la caracterización de usuarios institucional, que adopta los elementos de la “Guía de caracterización de ciudadanos, usuarios e interesados” del DAFP</a:t>
            </a:r>
            <a:r>
              <a:rPr lang="es-ES">
                <a:solidFill>
                  <a:schemeClr val="accent5">
                    <a:lumMod val="50000"/>
                  </a:schemeClr>
                </a:solidFill>
                <a:latin typeface="Verdana"/>
                <a:ea typeface="Verdana"/>
                <a:cs typeface="Verdana"/>
              </a:rPr>
              <a:t>. </a:t>
            </a:r>
            <a:endParaRPr lang="es-ES">
              <a:solidFill>
                <a:schemeClr val="accent5">
                  <a:lumMod val="50000"/>
                </a:schemeClr>
              </a:solidFill>
              <a:latin typeface="Verdana" panose="020B0604030504040204" pitchFamily="34" charset="0"/>
              <a:ea typeface="Verdana" panose="020B0604030504040204" pitchFamily="34" charset="0"/>
              <a:cs typeface="Verdana"/>
            </a:endParaRPr>
          </a:p>
          <a:p>
            <a:pPr algn="just"/>
            <a:endParaRPr lang="es-ES">
              <a:solidFill>
                <a:schemeClr val="accent5">
                  <a:lumMod val="50000"/>
                </a:schemeClr>
              </a:solidFill>
              <a:latin typeface="Verdana" panose="020B0604030504040204" pitchFamily="34" charset="0"/>
              <a:ea typeface="Verdana" panose="020B0604030504040204" pitchFamily="34" charset="0"/>
            </a:endParaRPr>
          </a:p>
        </p:txBody>
      </p:sp>
      <p:cxnSp>
        <p:nvCxnSpPr>
          <p:cNvPr id="21" name="Conector recto 20">
            <a:extLst>
              <a:ext uri="{FF2B5EF4-FFF2-40B4-BE49-F238E27FC236}">
                <a16:creationId xmlns:a16="http://schemas.microsoft.com/office/drawing/2014/main" id="{8D83DA39-E602-4BDB-99CA-ADB94D0F302A}"/>
              </a:ext>
            </a:extLst>
          </p:cNvPr>
          <p:cNvCxnSpPr>
            <a:cxnSpLocks/>
          </p:cNvCxnSpPr>
          <p:nvPr/>
        </p:nvCxnSpPr>
        <p:spPr>
          <a:xfrm>
            <a:off x="414164" y="4798983"/>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F7AF0B96-6AE8-4814-8BBA-AE83033F1213}"/>
              </a:ext>
            </a:extLst>
          </p:cNvPr>
          <p:cNvPicPr>
            <a:picLocks noChangeAspect="1"/>
          </p:cNvPicPr>
          <p:nvPr/>
        </p:nvPicPr>
        <p:blipFill rotWithShape="1">
          <a:blip r:embed="rId4"/>
          <a:srcRect l="15000" t="27401" r="14747" b="16751"/>
          <a:stretch/>
        </p:blipFill>
        <p:spPr>
          <a:xfrm>
            <a:off x="414164" y="1108099"/>
            <a:ext cx="6573825" cy="2676244"/>
          </a:xfrm>
          <a:prstGeom prst="rect">
            <a:avLst/>
          </a:prstGeom>
        </p:spPr>
      </p:pic>
      <p:sp>
        <p:nvSpPr>
          <p:cNvPr id="23" name="CuadroTexto 22">
            <a:extLst>
              <a:ext uri="{FF2B5EF4-FFF2-40B4-BE49-F238E27FC236}">
                <a16:creationId xmlns:a16="http://schemas.microsoft.com/office/drawing/2014/main" id="{0073CCB8-49A7-4B92-A6D2-9F42AD554136}"/>
              </a:ext>
            </a:extLst>
          </p:cNvPr>
          <p:cNvSpPr txBox="1"/>
          <p:nvPr/>
        </p:nvSpPr>
        <p:spPr>
          <a:xfrm>
            <a:off x="414819" y="3784343"/>
            <a:ext cx="4101377" cy="369332"/>
          </a:xfrm>
          <a:prstGeom prst="rect">
            <a:avLst/>
          </a:prstGeom>
          <a:noFill/>
        </p:spPr>
        <p:txBody>
          <a:bodyPr wrap="square" lIns="91440" tIns="45720" rIns="91440" bIns="45720" rtlCol="0" anchor="t">
            <a:spAutoFit/>
          </a:bodyPr>
          <a:lstStyle/>
          <a:p>
            <a:r>
              <a:rPr lang="es-ES" sz="900" dirty="0"/>
              <a:t>Fuente: DAFP – Guía de caracterización de ciudadanos, usuarios e interesados. </a:t>
            </a:r>
            <a:r>
              <a:rPr lang="es-ES" sz="900" dirty="0">
                <a:ea typeface="+mn-lt"/>
                <a:cs typeface="+mn-lt"/>
              </a:rPr>
              <a:t>https://www.funcionpublica.gov.co/caracterizacion-de-usuarios</a:t>
            </a:r>
            <a:endParaRPr lang="es-ES" sz="900" dirty="0"/>
          </a:p>
        </p:txBody>
      </p:sp>
      <p:sp>
        <p:nvSpPr>
          <p:cNvPr id="24" name="Título 1">
            <a:extLst>
              <a:ext uri="{FF2B5EF4-FFF2-40B4-BE49-F238E27FC236}">
                <a16:creationId xmlns:a16="http://schemas.microsoft.com/office/drawing/2014/main" id="{B635D082-D31C-446A-88C6-1C4006B40DD2}"/>
              </a:ext>
            </a:extLst>
          </p:cNvPr>
          <p:cNvSpPr>
            <a:spLocks noGrp="1"/>
          </p:cNvSpPr>
          <p:nvPr>
            <p:ph type="title"/>
          </p:nvPr>
        </p:nvSpPr>
        <p:spPr>
          <a:xfrm>
            <a:off x="1247843" y="198848"/>
            <a:ext cx="8267261" cy="661817"/>
          </a:xfrm>
        </p:spPr>
        <p:txBody>
          <a:bodyPr>
            <a:noAutofit/>
          </a:bodyPr>
          <a:lstStyle/>
          <a:p>
            <a:r>
              <a:rPr lang="es-CO" sz="3600" b="1" spc="-150">
                <a:solidFill>
                  <a:srgbClr val="009999"/>
                </a:solidFill>
                <a:latin typeface="+mn-lt"/>
                <a:ea typeface="+mn-ea"/>
                <a:cs typeface="+mn-cs"/>
              </a:rPr>
              <a:t>Metodología</a:t>
            </a:r>
            <a:r>
              <a:rPr lang="es-CO" sz="3200" b="1">
                <a:solidFill>
                  <a:schemeClr val="tx2"/>
                </a:solidFill>
                <a:latin typeface="Calibri" panose="020F0502020204030204" pitchFamily="34" charset="0"/>
              </a:rPr>
              <a:t> </a:t>
            </a:r>
            <a:r>
              <a:rPr lang="es-CO" sz="3600" b="1" spc="-150">
                <a:solidFill>
                  <a:srgbClr val="009999"/>
                </a:solidFill>
                <a:latin typeface="+mn-lt"/>
                <a:ea typeface="+mn-ea"/>
                <a:cs typeface="+mn-cs"/>
              </a:rPr>
              <a:t>y priorización de variables</a:t>
            </a:r>
          </a:p>
        </p:txBody>
      </p:sp>
      <p:sp>
        <p:nvSpPr>
          <p:cNvPr id="33" name="CuadroTexto 32">
            <a:extLst>
              <a:ext uri="{FF2B5EF4-FFF2-40B4-BE49-F238E27FC236}">
                <a16:creationId xmlns:a16="http://schemas.microsoft.com/office/drawing/2014/main" id="{FD1652FA-957B-44C4-A838-7255BD94FEE2}"/>
              </a:ext>
            </a:extLst>
          </p:cNvPr>
          <p:cNvSpPr txBox="1"/>
          <p:nvPr/>
        </p:nvSpPr>
        <p:spPr>
          <a:xfrm>
            <a:off x="328009" y="4191318"/>
            <a:ext cx="11344747" cy="584775"/>
          </a:xfrm>
          <a:prstGeom prst="rect">
            <a:avLst/>
          </a:prstGeom>
          <a:noFill/>
        </p:spPr>
        <p:txBody>
          <a:bodyPr wrap="square" rtlCol="0">
            <a:spAutoFit/>
          </a:bodyPr>
          <a:lstStyle/>
          <a:p>
            <a:pPr algn="just"/>
            <a:r>
              <a:rPr lang="es-ES" sz="1600"/>
              <a:t>De acuerdo con la información recopilada en las bases de datos, se reconocen dos grandes grupos en los que se identifican variables para la agrupación y análisis de la información:</a:t>
            </a:r>
          </a:p>
        </p:txBody>
      </p:sp>
      <p:sp>
        <p:nvSpPr>
          <p:cNvPr id="34" name="CuadroTexto 33">
            <a:extLst>
              <a:ext uri="{FF2B5EF4-FFF2-40B4-BE49-F238E27FC236}">
                <a16:creationId xmlns:a16="http://schemas.microsoft.com/office/drawing/2014/main" id="{467D7994-7003-4120-8700-B289433630E8}"/>
              </a:ext>
            </a:extLst>
          </p:cNvPr>
          <p:cNvSpPr txBox="1"/>
          <p:nvPr/>
        </p:nvSpPr>
        <p:spPr>
          <a:xfrm>
            <a:off x="414165" y="4916735"/>
            <a:ext cx="3444772" cy="369332"/>
          </a:xfrm>
          <a:prstGeom prst="rect">
            <a:avLst/>
          </a:prstGeom>
          <a:noFill/>
        </p:spPr>
        <p:txBody>
          <a:bodyPr wrap="square" rtlCol="0">
            <a:spAutoFit/>
          </a:bodyPr>
          <a:lstStyle/>
          <a:p>
            <a:r>
              <a:rPr lang="es-ES" b="1"/>
              <a:t>Personas Naturales </a:t>
            </a:r>
          </a:p>
        </p:txBody>
      </p:sp>
      <p:sp>
        <p:nvSpPr>
          <p:cNvPr id="38" name="CuadroTexto 37">
            <a:extLst>
              <a:ext uri="{FF2B5EF4-FFF2-40B4-BE49-F238E27FC236}">
                <a16:creationId xmlns:a16="http://schemas.microsoft.com/office/drawing/2014/main" id="{06B8F139-DFFB-4B55-A0FA-4DCAB245FF7D}"/>
              </a:ext>
            </a:extLst>
          </p:cNvPr>
          <p:cNvSpPr txBox="1"/>
          <p:nvPr/>
        </p:nvSpPr>
        <p:spPr>
          <a:xfrm>
            <a:off x="6191388" y="4898202"/>
            <a:ext cx="3444772" cy="369332"/>
          </a:xfrm>
          <a:prstGeom prst="rect">
            <a:avLst/>
          </a:prstGeom>
          <a:noFill/>
        </p:spPr>
        <p:txBody>
          <a:bodyPr wrap="square" rtlCol="0">
            <a:spAutoFit/>
          </a:bodyPr>
          <a:lstStyle/>
          <a:p>
            <a:r>
              <a:rPr lang="es-ES" b="1"/>
              <a:t>Personas Jurídicas </a:t>
            </a:r>
          </a:p>
        </p:txBody>
      </p:sp>
      <p:sp>
        <p:nvSpPr>
          <p:cNvPr id="40" name="CuadroTexto 39">
            <a:extLst>
              <a:ext uri="{FF2B5EF4-FFF2-40B4-BE49-F238E27FC236}">
                <a16:creationId xmlns:a16="http://schemas.microsoft.com/office/drawing/2014/main" id="{1CDEBB09-F003-467F-BC64-07238338D2D9}"/>
              </a:ext>
            </a:extLst>
          </p:cNvPr>
          <p:cNvSpPr txBox="1"/>
          <p:nvPr/>
        </p:nvSpPr>
        <p:spPr>
          <a:xfrm>
            <a:off x="376349" y="5332097"/>
            <a:ext cx="5005124" cy="1323439"/>
          </a:xfrm>
          <a:prstGeom prst="rect">
            <a:avLst/>
          </a:prstGeom>
          <a:noFill/>
        </p:spPr>
        <p:txBody>
          <a:bodyPr wrap="square" rtlCol="0">
            <a:spAutoFit/>
          </a:bodyPr>
          <a:lstStyle/>
          <a:p>
            <a:r>
              <a:rPr lang="es-ES" sz="1600"/>
              <a:t>Geográficas: Ubicación</a:t>
            </a:r>
          </a:p>
          <a:p>
            <a:r>
              <a:rPr lang="es-ES" sz="1600"/>
              <a:t>Demográficas: Género, edad, régimen de afiliación</a:t>
            </a:r>
          </a:p>
          <a:p>
            <a:r>
              <a:rPr lang="es-ES" sz="1600"/>
              <a:t>De comportamiento: Beneficios buscados</a:t>
            </a:r>
          </a:p>
          <a:p>
            <a:r>
              <a:rPr lang="es-ES" sz="1600"/>
              <a:t>Intrínsecas: Participación en eventos, acceso y uso de canales, trámites y servicios.</a:t>
            </a:r>
          </a:p>
        </p:txBody>
      </p:sp>
      <p:sp>
        <p:nvSpPr>
          <p:cNvPr id="41" name="CuadroTexto 40">
            <a:extLst>
              <a:ext uri="{FF2B5EF4-FFF2-40B4-BE49-F238E27FC236}">
                <a16:creationId xmlns:a16="http://schemas.microsoft.com/office/drawing/2014/main" id="{9F96F65F-CCF6-46F4-94AF-1DC161FAEA9C}"/>
              </a:ext>
            </a:extLst>
          </p:cNvPr>
          <p:cNvSpPr txBox="1"/>
          <p:nvPr/>
        </p:nvSpPr>
        <p:spPr>
          <a:xfrm>
            <a:off x="6191388" y="5401524"/>
            <a:ext cx="5813258" cy="1107996"/>
          </a:xfrm>
          <a:prstGeom prst="rect">
            <a:avLst/>
          </a:prstGeom>
          <a:noFill/>
        </p:spPr>
        <p:txBody>
          <a:bodyPr wrap="square" rtlCol="0">
            <a:spAutoFit/>
          </a:bodyPr>
          <a:lstStyle/>
          <a:p>
            <a:r>
              <a:rPr lang="es-ES" sz="1600"/>
              <a:t>Geográficas: Ubicación</a:t>
            </a:r>
          </a:p>
          <a:p>
            <a:r>
              <a:rPr lang="es-ES" sz="1600"/>
              <a:t>Tipo de Organización</a:t>
            </a:r>
          </a:p>
          <a:p>
            <a:r>
              <a:rPr lang="es-ES" sz="1600"/>
              <a:t>De comportamiento: Beneficios buscados, temas de interés.</a:t>
            </a:r>
          </a:p>
          <a:p>
            <a:r>
              <a:rPr lang="es-ES" sz="1600"/>
              <a:t>Intrínsecas: Eventos, servicios, trámites</a:t>
            </a:r>
          </a:p>
        </p:txBody>
      </p:sp>
    </p:spTree>
    <p:extLst>
      <p:ext uri="{BB962C8B-B14F-4D97-AF65-F5344CB8AC3E}">
        <p14:creationId xmlns:p14="http://schemas.microsoft.com/office/powerpoint/2010/main" val="206562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24" name="Título 1">
            <a:extLst>
              <a:ext uri="{FF2B5EF4-FFF2-40B4-BE49-F238E27FC236}">
                <a16:creationId xmlns:a16="http://schemas.microsoft.com/office/drawing/2014/main" id="{B635D082-D31C-446A-88C6-1C4006B40DD2}"/>
              </a:ext>
            </a:extLst>
          </p:cNvPr>
          <p:cNvSpPr>
            <a:spLocks noGrp="1"/>
          </p:cNvSpPr>
          <p:nvPr>
            <p:ph type="title"/>
          </p:nvPr>
        </p:nvSpPr>
        <p:spPr>
          <a:xfrm>
            <a:off x="1247843" y="198848"/>
            <a:ext cx="8267261" cy="661817"/>
          </a:xfrm>
        </p:spPr>
        <p:txBody>
          <a:bodyPr>
            <a:noAutofit/>
          </a:bodyPr>
          <a:lstStyle/>
          <a:p>
            <a:r>
              <a:rPr lang="es-CO" sz="3600" b="1" spc="-150">
                <a:solidFill>
                  <a:srgbClr val="009999"/>
                </a:solidFill>
                <a:latin typeface="+mn-lt"/>
                <a:ea typeface="+mn-ea"/>
                <a:cs typeface="+mn-cs"/>
              </a:rPr>
              <a:t>Metodología</a:t>
            </a:r>
            <a:r>
              <a:rPr lang="es-CO" sz="3200" b="1">
                <a:solidFill>
                  <a:schemeClr val="tx2"/>
                </a:solidFill>
                <a:latin typeface="Calibri" panose="020F0502020204030204" pitchFamily="34" charset="0"/>
              </a:rPr>
              <a:t> </a:t>
            </a:r>
            <a:r>
              <a:rPr lang="es-CO" sz="3600" b="1" spc="-150">
                <a:solidFill>
                  <a:srgbClr val="009999"/>
                </a:solidFill>
                <a:latin typeface="+mn-lt"/>
                <a:ea typeface="+mn-ea"/>
                <a:cs typeface="+mn-cs"/>
              </a:rPr>
              <a:t>y priorización de variables</a:t>
            </a:r>
          </a:p>
        </p:txBody>
      </p:sp>
      <p:pic>
        <p:nvPicPr>
          <p:cNvPr id="18" name="Imagen 17">
            <a:extLst>
              <a:ext uri="{FF2B5EF4-FFF2-40B4-BE49-F238E27FC236}">
                <a16:creationId xmlns:a16="http://schemas.microsoft.com/office/drawing/2014/main" id="{C83A3B72-9B27-41A8-B72B-CD35E15758E4}"/>
              </a:ext>
            </a:extLst>
          </p:cNvPr>
          <p:cNvPicPr>
            <a:picLocks noChangeAspect="1"/>
          </p:cNvPicPr>
          <p:nvPr/>
        </p:nvPicPr>
        <p:blipFill>
          <a:blip r:embed="rId4"/>
          <a:stretch>
            <a:fillRect/>
          </a:stretch>
        </p:blipFill>
        <p:spPr>
          <a:xfrm>
            <a:off x="428678" y="2917371"/>
            <a:ext cx="3326444" cy="2092252"/>
          </a:xfrm>
          <a:prstGeom prst="rect">
            <a:avLst/>
          </a:prstGeom>
        </p:spPr>
      </p:pic>
      <p:cxnSp>
        <p:nvCxnSpPr>
          <p:cNvPr id="25" name="Conector recto 24">
            <a:extLst>
              <a:ext uri="{FF2B5EF4-FFF2-40B4-BE49-F238E27FC236}">
                <a16:creationId xmlns:a16="http://schemas.microsoft.com/office/drawing/2014/main" id="{3482B2EB-1377-45EB-A1EE-C4B22C47BF64}"/>
              </a:ext>
            </a:extLst>
          </p:cNvPr>
          <p:cNvCxnSpPr>
            <a:cxnSpLocks/>
          </p:cNvCxnSpPr>
          <p:nvPr/>
        </p:nvCxnSpPr>
        <p:spPr>
          <a:xfrm>
            <a:off x="428678" y="1592565"/>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C91BE04E-E9FC-4465-A5A2-6AD5B1CDBFD9}"/>
              </a:ext>
            </a:extLst>
          </p:cNvPr>
          <p:cNvSpPr/>
          <p:nvPr/>
        </p:nvSpPr>
        <p:spPr>
          <a:xfrm>
            <a:off x="512363" y="1148755"/>
            <a:ext cx="7196146" cy="400110"/>
          </a:xfrm>
          <a:prstGeom prst="rect">
            <a:avLst/>
          </a:prstGeom>
        </p:spPr>
        <p:txBody>
          <a:bodyPr wrap="square">
            <a:spAutoFit/>
          </a:bodyPr>
          <a:lstStyle/>
          <a:p>
            <a:r>
              <a:rPr lang="es-CO" sz="2000" b="1">
                <a:solidFill>
                  <a:schemeClr val="tx2"/>
                </a:solidFill>
                <a:latin typeface="Calibri" panose="020F0502020204030204" pitchFamily="34" charset="0"/>
              </a:rPr>
              <a:t>La recolección y clasificación de datos se realiza a partir de:</a:t>
            </a:r>
            <a:endParaRPr lang="es-CO" sz="2000" b="1">
              <a:solidFill>
                <a:schemeClr val="tx2"/>
              </a:solidFill>
            </a:endParaRPr>
          </a:p>
        </p:txBody>
      </p:sp>
      <p:sp>
        <p:nvSpPr>
          <p:cNvPr id="27" name="Rectángulo 26">
            <a:extLst>
              <a:ext uri="{FF2B5EF4-FFF2-40B4-BE49-F238E27FC236}">
                <a16:creationId xmlns:a16="http://schemas.microsoft.com/office/drawing/2014/main" id="{35C74C4D-CB5D-480F-904E-08186AC56236}"/>
              </a:ext>
            </a:extLst>
          </p:cNvPr>
          <p:cNvSpPr/>
          <p:nvPr/>
        </p:nvSpPr>
        <p:spPr>
          <a:xfrm>
            <a:off x="3789374" y="1725407"/>
            <a:ext cx="7436522" cy="5016758"/>
          </a:xfrm>
          <a:prstGeom prst="rect">
            <a:avLst/>
          </a:prstGeom>
          <a:ln w="12700">
            <a:solidFill>
              <a:srgbClr val="1AAE96"/>
            </a:solidFill>
          </a:ln>
        </p:spPr>
        <p:txBody>
          <a:bodyPr wrap="square" lIns="91440" tIns="45720" rIns="91440" bIns="45720" anchor="t">
            <a:spAutoFit/>
          </a:bodyPr>
          <a:lstStyle/>
          <a:p>
            <a:endParaRPr lang="es-CO" sz="1400">
              <a:solidFill>
                <a:schemeClr val="accent5">
                  <a:lumMod val="50000"/>
                </a:schemeClr>
              </a:solidFill>
              <a:latin typeface="Arial" panose="020B060402020202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Información de afiliados en la Base Única de Afiliados (BDUA) y Base de Datos de Régimen Especial o exceptuado (BDEX).</a:t>
            </a:r>
            <a:endParaRPr lang="es-ES">
              <a:solidFill>
                <a:schemeClr val="accent5">
                  <a:lumMod val="50000"/>
                </a:schemeClr>
              </a:solidFill>
              <a:latin typeface="Verdana" panose="020B0604030504040204" pitchFamily="34" charset="0"/>
              <a:ea typeface="Verdana" panose="020B0604030504040204" pitchFamily="34" charset="0"/>
              <a:cs typeface="Verdana"/>
            </a:endParaRP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Usuarios de los aplicativos institucionales misionales.</a:t>
            </a: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Encuestas de satisfacción que aplica la Entidad.</a:t>
            </a:r>
          </a:p>
          <a:p>
            <a:pPr algn="just"/>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Listados de asistencia a sesiones de trabajo y reuniones realizadas en la entidad con entidad públicas, usuarios y grupos de interés.</a:t>
            </a:r>
          </a:p>
          <a:p>
            <a:pPr algn="just"/>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Información de la Base de Datos Sistema de Gestión Documental.</a:t>
            </a: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rPr>
              <a:t>Base de Datos Sistema de Gestión de PQRSD (Todos los canales virtual, correo electrónico, telefónico y presencial).</a:t>
            </a:r>
          </a:p>
        </p:txBody>
      </p:sp>
    </p:spTree>
    <p:extLst>
      <p:ext uri="{BB962C8B-B14F-4D97-AF65-F5344CB8AC3E}">
        <p14:creationId xmlns:p14="http://schemas.microsoft.com/office/powerpoint/2010/main" val="131313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2"/>
          <a:stretch>
            <a:fillRect/>
          </a:stretch>
        </p:blipFill>
        <p:spPr>
          <a:xfrm>
            <a:off x="9852000" y="32758"/>
            <a:ext cx="2340000" cy="620100"/>
          </a:xfrm>
          <a:prstGeom prst="rect">
            <a:avLst/>
          </a:prstGeom>
        </p:spPr>
      </p:pic>
      <p:sp>
        <p:nvSpPr>
          <p:cNvPr id="31" name="TextBox 36">
            <a:extLst>
              <a:ext uri="{FF2B5EF4-FFF2-40B4-BE49-F238E27FC236}">
                <a16:creationId xmlns:a16="http://schemas.microsoft.com/office/drawing/2014/main" id="{62640CDE-346A-425D-B715-0CF27EA0A0BF}"/>
              </a:ext>
            </a:extLst>
          </p:cNvPr>
          <p:cNvSpPr txBox="1"/>
          <p:nvPr/>
        </p:nvSpPr>
        <p:spPr>
          <a:xfrm>
            <a:off x="510960" y="-23837"/>
            <a:ext cx="1064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6000" b="1">
                <a:solidFill>
                  <a:prstClr val="white"/>
                </a:solidFill>
                <a:latin typeface="Arial" panose="020B0604020202020204" pitchFamily="34" charset="0"/>
                <a:cs typeface="Arial" panose="020B0604020202020204" pitchFamily="34" charset="0"/>
              </a:rPr>
              <a:t>4</a:t>
            </a:r>
            <a:endPar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166143"/>
            <a:ext cx="8241465" cy="66181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4400" b="1" i="0" u="none" strike="noStrike" kern="1200" cap="none" spc="-150" normalizeH="0" baseline="0" noProof="0">
                <a:ln>
                  <a:noFill/>
                </a:ln>
                <a:solidFill>
                  <a:srgbClr val="63D6B4"/>
                </a:solidFill>
                <a:effectLst/>
                <a:uLnTx/>
                <a:uFillTx/>
                <a:latin typeface="Arial" panose="020B0604020202020204"/>
                <a:ea typeface="+mj-ea"/>
                <a:cs typeface="+mj-cs"/>
              </a:rPr>
              <a:t>Políticas de gestión de partes interesadas y grupo de valor</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id="{3FF07E62-9751-47D4-AA7A-063451E47951}"/>
              </a:ext>
            </a:extLst>
          </p:cNvPr>
          <p:cNvSpPr/>
          <p:nvPr/>
        </p:nvSpPr>
        <p:spPr>
          <a:xfrm>
            <a:off x="151246" y="1753258"/>
            <a:ext cx="4011889" cy="3323987"/>
          </a:xfrm>
          <a:prstGeom prst="rect">
            <a:avLst/>
          </a:prstGeom>
          <a:ln w="19050">
            <a:solidFill>
              <a:srgbClr val="1AAE96"/>
            </a:solidFill>
          </a:ln>
        </p:spPr>
        <p:txBody>
          <a:bodyPr wrap="square" lIns="91440" tIns="45720" rIns="91440" bIns="45720" anchor="t">
            <a:spAutoFit/>
          </a:bodyPr>
          <a:lstStyle/>
          <a:p>
            <a:pPr algn="just"/>
            <a:r>
              <a:rPr lang="es-ES" sz="1400" b="0" i="0">
                <a:solidFill>
                  <a:schemeClr val="accent2">
                    <a:lumMod val="75000"/>
                  </a:schemeClr>
                </a:solidFill>
                <a:effectLst/>
                <a:latin typeface="+mj-lt"/>
              </a:rPr>
              <a:t>La ADRES promueve la </a:t>
            </a:r>
            <a:r>
              <a:rPr lang="es-ES" sz="1400" b="1" i="0">
                <a:solidFill>
                  <a:schemeClr val="accent2">
                    <a:lumMod val="75000"/>
                  </a:schemeClr>
                </a:solidFill>
                <a:effectLst/>
                <a:latin typeface="+mj-lt"/>
              </a:rPr>
              <a:t>participación transparente, constructiva y organizada </a:t>
            </a:r>
            <a:r>
              <a:rPr lang="es-ES" sz="1400" b="0" i="0">
                <a:solidFill>
                  <a:schemeClr val="accent2">
                    <a:lumMod val="75000"/>
                  </a:schemeClr>
                </a:solidFill>
                <a:effectLst/>
                <a:latin typeface="+mj-lt"/>
              </a:rPr>
              <a:t>de los grupos de valor y de interés de la Entidad en todo el </a:t>
            </a:r>
            <a:r>
              <a:rPr lang="es-ES" sz="1400" b="1" i="0">
                <a:solidFill>
                  <a:schemeClr val="accent2">
                    <a:lumMod val="75000"/>
                  </a:schemeClr>
                </a:solidFill>
                <a:effectLst/>
                <a:latin typeface="+mj-lt"/>
              </a:rPr>
              <a:t>ciclo de la gestión pública </a:t>
            </a:r>
            <a:r>
              <a:rPr lang="es-ES" sz="1400" b="0" i="0">
                <a:solidFill>
                  <a:schemeClr val="accent2">
                    <a:lumMod val="75000"/>
                  </a:schemeClr>
                </a:solidFill>
                <a:effectLst/>
                <a:latin typeface="+mj-lt"/>
              </a:rPr>
              <a:t>(diagnóstico, formulación, implementación, evaluación y seguimiento), a través de la disposición de espacios, mecanismos, canales y prácticas que incentiven el dialogo e interacción de diferentes actores y la entrega de información veraz, oportuna y clara que permita promover la transparencia, la rendición de cuentas y el control social y fortalecer la incidencia de estos actores en la toma de decisiones que contribuyan a la mejora continua de la entidad</a:t>
            </a:r>
            <a:r>
              <a:rPr lang="es-ES" sz="1400">
                <a:solidFill>
                  <a:schemeClr val="accent2">
                    <a:lumMod val="75000"/>
                  </a:schemeClr>
                </a:solidFill>
                <a:latin typeface="+mj-lt"/>
              </a:rPr>
              <a:t>.</a:t>
            </a:r>
            <a:endParaRPr lang="es-CO" sz="1400" b="1">
              <a:solidFill>
                <a:schemeClr val="accent2">
                  <a:lumMod val="75000"/>
                </a:schemeClr>
              </a:solidFill>
              <a:latin typeface="+mj-lt"/>
              <a:cs typeface="Calibri"/>
            </a:endParaRPr>
          </a:p>
        </p:txBody>
      </p:sp>
      <p:sp>
        <p:nvSpPr>
          <p:cNvPr id="52" name="Rectángulo 51">
            <a:extLst>
              <a:ext uri="{FF2B5EF4-FFF2-40B4-BE49-F238E27FC236}">
                <a16:creationId xmlns:a16="http://schemas.microsoft.com/office/drawing/2014/main" id="{FB379C2E-5856-4D9F-A99F-18ABAC5EAA56}"/>
              </a:ext>
            </a:extLst>
          </p:cNvPr>
          <p:cNvSpPr/>
          <p:nvPr/>
        </p:nvSpPr>
        <p:spPr>
          <a:xfrm>
            <a:off x="4247386" y="1715497"/>
            <a:ext cx="3965493" cy="3539430"/>
          </a:xfrm>
          <a:prstGeom prst="rect">
            <a:avLst/>
          </a:prstGeom>
          <a:ln w="19050">
            <a:solidFill>
              <a:srgbClr val="CC99FF"/>
            </a:solidFill>
          </a:ln>
        </p:spPr>
        <p:txBody>
          <a:bodyPr wrap="square" lIns="91440" tIns="45720" rIns="91440" bIns="45720" anchor="t">
            <a:spAutoFit/>
          </a:bodyPr>
          <a:lstStyle/>
          <a:p>
            <a:pPr algn="just"/>
            <a:r>
              <a:rPr lang="es-ES" sz="1400" b="1">
                <a:solidFill>
                  <a:schemeClr val="accent2">
                    <a:lumMod val="75000"/>
                  </a:schemeClr>
                </a:solidFill>
              </a:rPr>
              <a:t>Prestar el servicio requerido de forma integrada, pertinente, equitativa, incluyente y con calidad</a:t>
            </a:r>
            <a:r>
              <a:rPr lang="es-ES" sz="1400">
                <a:solidFill>
                  <a:schemeClr val="accent2">
                    <a:lumMod val="75000"/>
                  </a:schemeClr>
                </a:solidFill>
              </a:rPr>
              <a:t>, basados en la normatividad vigente, la transparencia, la mediación oportuna entre los intereses privados, el bienestar general, la heterogeneidad de la población y el respeto mutuo, garantizando en la medida de las posibilidades, el acceso justo de todos los ciudadanos a los servicios como garantía constitutiva del primer derecho fundamental como es la vida; promover espacios de participación y concertación entre los diferentes actores para la toma de decisiones sobre los temas de salud y </a:t>
            </a:r>
            <a:r>
              <a:rPr lang="es-ES" sz="1400" b="1">
                <a:solidFill>
                  <a:schemeClr val="accent2">
                    <a:lumMod val="75000"/>
                  </a:schemeClr>
                </a:solidFill>
              </a:rPr>
              <a:t>ofrecer información veraz, continua y oportuna</a:t>
            </a:r>
            <a:r>
              <a:rPr lang="es-ES" sz="1400">
                <a:solidFill>
                  <a:schemeClr val="accent2">
                    <a:lumMod val="75000"/>
                  </a:schemeClr>
                </a:solidFill>
              </a:rPr>
              <a:t> sobre el desarrollo de los procesos y los resultados de la gestión pública.</a:t>
            </a:r>
            <a:endParaRPr lang="es-ES" sz="1400" b="1">
              <a:solidFill>
                <a:schemeClr val="accent2">
                  <a:lumMod val="75000"/>
                </a:schemeClr>
              </a:solidFill>
              <a:latin typeface="Calibri" panose="020F0502020204030204"/>
              <a:cs typeface="Calibri"/>
            </a:endParaRPr>
          </a:p>
        </p:txBody>
      </p:sp>
      <p:sp>
        <p:nvSpPr>
          <p:cNvPr id="53" name="Rectángulo 52">
            <a:extLst>
              <a:ext uri="{FF2B5EF4-FFF2-40B4-BE49-F238E27FC236}">
                <a16:creationId xmlns:a16="http://schemas.microsoft.com/office/drawing/2014/main" id="{9663C439-6EC0-40EB-B161-00744AAA7FF1}"/>
              </a:ext>
            </a:extLst>
          </p:cNvPr>
          <p:cNvSpPr/>
          <p:nvPr/>
        </p:nvSpPr>
        <p:spPr>
          <a:xfrm>
            <a:off x="8297130" y="1753258"/>
            <a:ext cx="3839644" cy="3093154"/>
          </a:xfrm>
          <a:prstGeom prst="rect">
            <a:avLst/>
          </a:prstGeom>
          <a:ln w="19050">
            <a:solidFill>
              <a:srgbClr val="D68680"/>
            </a:solidFill>
          </a:ln>
        </p:spPr>
        <p:txBody>
          <a:bodyPr wrap="square" lIns="91440" tIns="45720" rIns="91440" bIns="45720" anchor="t">
            <a:spAutoFit/>
          </a:bodyPr>
          <a:lstStyle/>
          <a:p>
            <a:pPr algn="just"/>
            <a:r>
              <a:rPr lang="es-ES" sz="1500">
                <a:solidFill>
                  <a:schemeClr val="accent2">
                    <a:lumMod val="75000"/>
                  </a:schemeClr>
                </a:solidFill>
                <a:latin typeface="+mj-lt"/>
              </a:rPr>
              <a:t>Nuestra política de servicio al ciudadano tiene como propósito </a:t>
            </a:r>
            <a:r>
              <a:rPr lang="es-ES" sz="1500" b="1">
                <a:solidFill>
                  <a:schemeClr val="accent2">
                    <a:lumMod val="75000"/>
                  </a:schemeClr>
                </a:solidFill>
                <a:latin typeface="+mj-lt"/>
              </a:rPr>
              <a:t>facilitar el acceso de los ciudadanos a sus derechos, mediante los servicios de la entidad</a:t>
            </a:r>
            <a:r>
              <a:rPr lang="es-ES" sz="1500">
                <a:solidFill>
                  <a:schemeClr val="accent2">
                    <a:lumMod val="75000"/>
                  </a:schemeClr>
                </a:solidFill>
                <a:latin typeface="+mj-lt"/>
              </a:rPr>
              <a:t>, y a través de los distintos canales. El servicio al ciudadano se enmarca en los </a:t>
            </a:r>
            <a:r>
              <a:rPr lang="es-ES" sz="1500" b="1">
                <a:solidFill>
                  <a:schemeClr val="accent2">
                    <a:lumMod val="75000"/>
                  </a:schemeClr>
                </a:solidFill>
                <a:latin typeface="+mj-lt"/>
              </a:rPr>
              <a:t>principios de información completa y clara, de igualdad, moralidad, economía, celeridad, imparcialidad, eficiencia, transparencia, consistencia, calidad y oportunidad</a:t>
            </a:r>
            <a:r>
              <a:rPr lang="es-ES" sz="1500">
                <a:solidFill>
                  <a:schemeClr val="accent2">
                    <a:lumMod val="75000"/>
                  </a:schemeClr>
                </a:solidFill>
                <a:latin typeface="+mj-lt"/>
              </a:rPr>
              <a:t>, teniendo presente las necesidades, realidades y expectativas del ciudadano.</a:t>
            </a:r>
            <a:endParaRPr lang="es-ES" sz="1500" b="1">
              <a:solidFill>
                <a:schemeClr val="accent2">
                  <a:lumMod val="75000"/>
                </a:schemeClr>
              </a:solidFill>
              <a:latin typeface="+mj-lt"/>
            </a:endParaRPr>
          </a:p>
        </p:txBody>
      </p:sp>
      <p:sp>
        <p:nvSpPr>
          <p:cNvPr id="54" name="Rectángulo 53">
            <a:extLst>
              <a:ext uri="{FF2B5EF4-FFF2-40B4-BE49-F238E27FC236}">
                <a16:creationId xmlns:a16="http://schemas.microsoft.com/office/drawing/2014/main" id="{F70A4A21-0AF9-4607-AE37-675E60D5F49E}"/>
              </a:ext>
            </a:extLst>
          </p:cNvPr>
          <p:cNvSpPr/>
          <p:nvPr/>
        </p:nvSpPr>
        <p:spPr>
          <a:xfrm>
            <a:off x="151246" y="983131"/>
            <a:ext cx="4011889" cy="707886"/>
          </a:xfrm>
          <a:prstGeom prst="rect">
            <a:avLst/>
          </a:prstGeom>
          <a:solidFill>
            <a:srgbClr val="1AAE96"/>
          </a:solidFill>
          <a:ln>
            <a:solidFill>
              <a:srgbClr val="1AAE96"/>
            </a:solidFill>
          </a:ln>
        </p:spPr>
        <p:txBody>
          <a:bodyPr wrap="square" lIns="91440" tIns="45720" rIns="91440" bIns="45720" anchor="ctr">
            <a:spAutoFit/>
          </a:bodyPr>
          <a:lstStyle/>
          <a:p>
            <a:pPr algn="ctr"/>
            <a:r>
              <a:rPr lang="es-ES" sz="2000" b="1">
                <a:ln w="0"/>
                <a:solidFill>
                  <a:srgbClr val="FFFFFF"/>
                </a:solidFill>
                <a:effectLst>
                  <a:outerShdw blurRad="38100" dist="25400" dir="5400000" algn="ctr" rotWithShape="0">
                    <a:srgbClr val="6E747A">
                      <a:alpha val="43000"/>
                    </a:srgbClr>
                  </a:outerShdw>
                </a:effectLst>
                <a:latin typeface="Calibri" panose="020F0502020204030204"/>
              </a:rPr>
              <a:t>Política de participación ciudadana.</a:t>
            </a:r>
            <a:endParaRPr lang="en-US"/>
          </a:p>
          <a:p>
            <a:pPr algn="ctr"/>
            <a:endParaRPr lang="es-ES" sz="2000" b="1">
              <a:ln w="0"/>
              <a:solidFill>
                <a:srgbClr val="FFFFFF"/>
              </a:solidFill>
              <a:effectLst>
                <a:outerShdw blurRad="38100" dist="25400" dir="5400000" algn="ctr" rotWithShape="0">
                  <a:srgbClr val="6E747A">
                    <a:alpha val="43000"/>
                  </a:srgbClr>
                </a:outerShdw>
              </a:effectLst>
              <a:latin typeface="Calibri"/>
              <a:cs typeface="Calibri"/>
            </a:endParaRPr>
          </a:p>
        </p:txBody>
      </p:sp>
      <p:sp>
        <p:nvSpPr>
          <p:cNvPr id="55" name="Rectángulo 54">
            <a:extLst>
              <a:ext uri="{FF2B5EF4-FFF2-40B4-BE49-F238E27FC236}">
                <a16:creationId xmlns:a16="http://schemas.microsoft.com/office/drawing/2014/main" id="{CEE03076-D736-462F-A36F-DA7FC8E5FDBF}"/>
              </a:ext>
            </a:extLst>
          </p:cNvPr>
          <p:cNvSpPr/>
          <p:nvPr/>
        </p:nvSpPr>
        <p:spPr>
          <a:xfrm>
            <a:off x="4247385" y="983131"/>
            <a:ext cx="3965494" cy="707886"/>
          </a:xfrm>
          <a:prstGeom prst="rect">
            <a:avLst/>
          </a:prstGeom>
          <a:solidFill>
            <a:srgbClr val="CC99FF"/>
          </a:solidFill>
          <a:ln>
            <a:solidFill>
              <a:srgbClr val="CC99FF"/>
            </a:solidFill>
          </a:ln>
        </p:spPr>
        <p:txBody>
          <a:bodyPr wrap="square" lIns="91440" tIns="45720" rIns="91440" bIns="45720">
            <a:spAutoFit/>
          </a:bodyPr>
          <a:lstStyle/>
          <a:p>
            <a:pPr algn="ctr"/>
            <a:r>
              <a:rPr lang="es-ES" sz="2000" b="1">
                <a:ln w="0"/>
                <a:solidFill>
                  <a:prstClr val="white"/>
                </a:solidFill>
                <a:effectLst>
                  <a:outerShdw blurRad="38100" dist="25400" dir="5400000" algn="ctr" rotWithShape="0">
                    <a:srgbClr val="6E747A">
                      <a:alpha val="43000"/>
                    </a:srgbClr>
                  </a:outerShdw>
                </a:effectLst>
                <a:latin typeface="Calibri" panose="020F0502020204030204"/>
              </a:rPr>
              <a:t>Política de transparencia  y acceso a la información pública.</a:t>
            </a:r>
          </a:p>
        </p:txBody>
      </p:sp>
      <p:sp>
        <p:nvSpPr>
          <p:cNvPr id="56" name="Rectángulo 55">
            <a:extLst>
              <a:ext uri="{FF2B5EF4-FFF2-40B4-BE49-F238E27FC236}">
                <a16:creationId xmlns:a16="http://schemas.microsoft.com/office/drawing/2014/main" id="{EEBAABA6-6FAF-48DD-A6B0-5247DEDDA96F}"/>
              </a:ext>
            </a:extLst>
          </p:cNvPr>
          <p:cNvSpPr/>
          <p:nvPr/>
        </p:nvSpPr>
        <p:spPr>
          <a:xfrm>
            <a:off x="8297129" y="984285"/>
            <a:ext cx="3839644" cy="707886"/>
          </a:xfrm>
          <a:prstGeom prst="rect">
            <a:avLst/>
          </a:prstGeom>
          <a:solidFill>
            <a:srgbClr val="D68680"/>
          </a:solidFill>
          <a:ln>
            <a:solidFill>
              <a:srgbClr val="D68680"/>
            </a:solidFill>
          </a:ln>
        </p:spPr>
        <p:txBody>
          <a:bodyPr wrap="square" lIns="91440" tIns="45720" rIns="91440" bIns="45720">
            <a:spAutoFit/>
          </a:bodyPr>
          <a:lstStyle/>
          <a:p>
            <a:pPr algn="ctr"/>
            <a:r>
              <a:rPr lang="es-ES" sz="2000" b="1">
                <a:ln w="0"/>
                <a:solidFill>
                  <a:prstClr val="white"/>
                </a:solidFill>
                <a:effectLst>
                  <a:outerShdw blurRad="38100" dist="25400" dir="5400000" algn="ctr" rotWithShape="0">
                    <a:srgbClr val="6E747A">
                      <a:alpha val="43000"/>
                    </a:srgbClr>
                  </a:outerShdw>
                </a:effectLst>
                <a:latin typeface="Calibri" panose="020F0502020204030204"/>
              </a:rPr>
              <a:t>Política de calidad del servicio al ciudadano.</a:t>
            </a:r>
          </a:p>
        </p:txBody>
      </p:sp>
      <p:pic>
        <p:nvPicPr>
          <p:cNvPr id="57" name="Gráfico 56" descr="Maestro">
            <a:extLst>
              <a:ext uri="{FF2B5EF4-FFF2-40B4-BE49-F238E27FC236}">
                <a16:creationId xmlns:a16="http://schemas.microsoft.com/office/drawing/2014/main" id="{EA0DFD2C-3DA8-416C-8F78-9059A0526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1065" y="5143969"/>
            <a:ext cx="1116956" cy="1136247"/>
          </a:xfrm>
          <a:prstGeom prst="rect">
            <a:avLst/>
          </a:prstGeom>
        </p:spPr>
      </p:pic>
      <p:pic>
        <p:nvPicPr>
          <p:cNvPr id="58" name="Gráfico 57" descr="Blog">
            <a:extLst>
              <a:ext uri="{FF2B5EF4-FFF2-40B4-BE49-F238E27FC236}">
                <a16:creationId xmlns:a16="http://schemas.microsoft.com/office/drawing/2014/main" id="{37D6D6BB-DF12-4D06-91FC-038FD746F4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6435" y="5320574"/>
            <a:ext cx="914401" cy="914400"/>
          </a:xfrm>
          <a:prstGeom prst="rect">
            <a:avLst/>
          </a:prstGeom>
        </p:spPr>
      </p:pic>
      <p:pic>
        <p:nvPicPr>
          <p:cNvPr id="59" name="Gráfico 58" descr="Red en línea">
            <a:extLst>
              <a:ext uri="{FF2B5EF4-FFF2-40B4-BE49-F238E27FC236}">
                <a16:creationId xmlns:a16="http://schemas.microsoft.com/office/drawing/2014/main" id="{0EB14726-B0F4-4BB5-9AF7-7743680CC3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8330" y="5283463"/>
            <a:ext cx="861486" cy="900069"/>
          </a:xfrm>
          <a:prstGeom prst="rect">
            <a:avLst/>
          </a:prstGeom>
        </p:spPr>
      </p:pic>
      <p:pic>
        <p:nvPicPr>
          <p:cNvPr id="60" name="Gráfico 59" descr="Centro de llamadas">
            <a:extLst>
              <a:ext uri="{FF2B5EF4-FFF2-40B4-BE49-F238E27FC236}">
                <a16:creationId xmlns:a16="http://schemas.microsoft.com/office/drawing/2014/main" id="{1C1554EB-A43B-48E9-BE9A-AB37D331E02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95509" y="5074469"/>
            <a:ext cx="914400" cy="914400"/>
          </a:xfrm>
          <a:prstGeom prst="rect">
            <a:avLst/>
          </a:prstGeom>
        </p:spPr>
      </p:pic>
      <p:pic>
        <p:nvPicPr>
          <p:cNvPr id="61" name="Gráfico 60" descr="Correo electrónico">
            <a:extLst>
              <a:ext uri="{FF2B5EF4-FFF2-40B4-BE49-F238E27FC236}">
                <a16:creationId xmlns:a16="http://schemas.microsoft.com/office/drawing/2014/main" id="{69F61956-A620-486E-B6F2-C3897E65E2A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9440" y="5028977"/>
            <a:ext cx="914400" cy="914400"/>
          </a:xfrm>
          <a:prstGeom prst="rect">
            <a:avLst/>
          </a:prstGeom>
        </p:spPr>
      </p:pic>
      <p:pic>
        <p:nvPicPr>
          <p:cNvPr id="62" name="Gráfico 61" descr="Abrir sobre">
            <a:extLst>
              <a:ext uri="{FF2B5EF4-FFF2-40B4-BE49-F238E27FC236}">
                <a16:creationId xmlns:a16="http://schemas.microsoft.com/office/drawing/2014/main" id="{F282C409-1D0A-4ECD-9BC9-50F76E3B109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50774" y="5028977"/>
            <a:ext cx="914400" cy="914400"/>
          </a:xfrm>
          <a:prstGeom prst="rect">
            <a:avLst/>
          </a:prstGeom>
        </p:spPr>
      </p:pic>
      <p:pic>
        <p:nvPicPr>
          <p:cNvPr id="63" name="Gráfico 62" descr="Gráfico de barras">
            <a:extLst>
              <a:ext uri="{FF2B5EF4-FFF2-40B4-BE49-F238E27FC236}">
                <a16:creationId xmlns:a16="http://schemas.microsoft.com/office/drawing/2014/main" id="{B97A740E-7304-4CFE-9A3C-1D76D179BBF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54395" y="5307943"/>
            <a:ext cx="981918" cy="972273"/>
          </a:xfrm>
          <a:prstGeom prst="rect">
            <a:avLst/>
          </a:prstGeom>
        </p:spPr>
      </p:pic>
      <p:pic>
        <p:nvPicPr>
          <p:cNvPr id="64" name="Gráfico 63" descr="Búsqueda de carpetas">
            <a:extLst>
              <a:ext uri="{FF2B5EF4-FFF2-40B4-BE49-F238E27FC236}">
                <a16:creationId xmlns:a16="http://schemas.microsoft.com/office/drawing/2014/main" id="{E7FB46F8-64A2-48C9-9D1A-EC1AEAF8DA1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32265" y="5287061"/>
            <a:ext cx="991565" cy="991563"/>
          </a:xfrm>
          <a:prstGeom prst="rect">
            <a:avLst/>
          </a:prstGeom>
        </p:spPr>
      </p:pic>
      <p:pic>
        <p:nvPicPr>
          <p:cNvPr id="65" name="Gráfico 64" descr="Reunión">
            <a:extLst>
              <a:ext uri="{FF2B5EF4-FFF2-40B4-BE49-F238E27FC236}">
                <a16:creationId xmlns:a16="http://schemas.microsoft.com/office/drawing/2014/main" id="{9216CD8F-474D-40C8-8F89-7812DA24483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7631" y="5191404"/>
            <a:ext cx="1107311" cy="1116956"/>
          </a:xfrm>
          <a:prstGeom prst="rect">
            <a:avLst/>
          </a:prstGeom>
        </p:spPr>
      </p:pic>
      <p:sp>
        <p:nvSpPr>
          <p:cNvPr id="66" name="CuadroTexto 65">
            <a:extLst>
              <a:ext uri="{FF2B5EF4-FFF2-40B4-BE49-F238E27FC236}">
                <a16:creationId xmlns:a16="http://schemas.microsoft.com/office/drawing/2014/main" id="{A8C29D4B-AED9-40A0-BE50-0DA6ED27327E}"/>
              </a:ext>
            </a:extLst>
          </p:cNvPr>
          <p:cNvSpPr txBox="1"/>
          <p:nvPr/>
        </p:nvSpPr>
        <p:spPr>
          <a:xfrm>
            <a:off x="225203" y="6138701"/>
            <a:ext cx="3561025" cy="338554"/>
          </a:xfrm>
          <a:prstGeom prst="rect">
            <a:avLst/>
          </a:prstGeom>
          <a:noFill/>
        </p:spPr>
        <p:txBody>
          <a:bodyPr wrap="square" rtlCol="0">
            <a:spAutoFit/>
          </a:bodyPr>
          <a:lstStyle/>
          <a:p>
            <a:pPr marL="285750" indent="-285750">
              <a:buFont typeface="Wingdings" panose="05000000000000000000" pitchFamily="2" charset="2"/>
              <a:buChar char="ü"/>
            </a:pPr>
            <a:r>
              <a:rPr lang="es-ES" sz="1600" b="1">
                <a:solidFill>
                  <a:srgbClr val="5B9BD5">
                    <a:lumMod val="50000"/>
                  </a:srgbClr>
                </a:solidFill>
                <a:latin typeface="Calibri" panose="020F0502020204030204"/>
              </a:rPr>
              <a:t>Espacios de diálogo e interacción</a:t>
            </a:r>
          </a:p>
        </p:txBody>
      </p:sp>
      <p:sp>
        <p:nvSpPr>
          <p:cNvPr id="67" name="CuadroTexto 66">
            <a:extLst>
              <a:ext uri="{FF2B5EF4-FFF2-40B4-BE49-F238E27FC236}">
                <a16:creationId xmlns:a16="http://schemas.microsoft.com/office/drawing/2014/main" id="{26A69E70-3AA9-43BC-8C4D-B202E38D790E}"/>
              </a:ext>
            </a:extLst>
          </p:cNvPr>
          <p:cNvSpPr txBox="1"/>
          <p:nvPr/>
        </p:nvSpPr>
        <p:spPr>
          <a:xfrm>
            <a:off x="3867541" y="6151272"/>
            <a:ext cx="4725182" cy="323165"/>
          </a:xfrm>
          <a:prstGeom prst="rect">
            <a:avLst/>
          </a:prstGeom>
          <a:noFill/>
        </p:spPr>
        <p:txBody>
          <a:bodyPr wrap="square" rtlCol="0">
            <a:spAutoFit/>
          </a:bodyPr>
          <a:lstStyle/>
          <a:p>
            <a:pPr marL="285750" indent="-285750">
              <a:buFont typeface="Wingdings" panose="05000000000000000000" pitchFamily="2" charset="2"/>
              <a:buChar char="ü"/>
            </a:pPr>
            <a:r>
              <a:rPr lang="es-ES" sz="1500" b="1">
                <a:solidFill>
                  <a:srgbClr val="5B9BD5">
                    <a:lumMod val="50000"/>
                  </a:srgbClr>
                </a:solidFill>
                <a:latin typeface="Calibri" panose="020F0502020204030204"/>
              </a:rPr>
              <a:t>Gestión de información para disposición a públicos</a:t>
            </a:r>
          </a:p>
        </p:txBody>
      </p:sp>
      <p:sp>
        <p:nvSpPr>
          <p:cNvPr id="68" name="CuadroTexto 67">
            <a:extLst>
              <a:ext uri="{FF2B5EF4-FFF2-40B4-BE49-F238E27FC236}">
                <a16:creationId xmlns:a16="http://schemas.microsoft.com/office/drawing/2014/main" id="{EF836C02-70C9-445C-91B8-B23FB17C9D24}"/>
              </a:ext>
            </a:extLst>
          </p:cNvPr>
          <p:cNvSpPr txBox="1"/>
          <p:nvPr/>
        </p:nvSpPr>
        <p:spPr>
          <a:xfrm>
            <a:off x="8592723" y="6171018"/>
            <a:ext cx="3247616" cy="323165"/>
          </a:xfrm>
          <a:prstGeom prst="rect">
            <a:avLst/>
          </a:prstGeom>
          <a:noFill/>
        </p:spPr>
        <p:txBody>
          <a:bodyPr wrap="square" rtlCol="0">
            <a:spAutoFit/>
          </a:bodyPr>
          <a:lstStyle/>
          <a:p>
            <a:pPr marL="285750" indent="-285750" algn="ctr">
              <a:buFont typeface="Wingdings" panose="05000000000000000000" pitchFamily="2" charset="2"/>
              <a:buChar char="ü"/>
            </a:pPr>
            <a:r>
              <a:rPr lang="es-ES" sz="1500" b="1">
                <a:solidFill>
                  <a:srgbClr val="5B9BD5">
                    <a:lumMod val="50000"/>
                  </a:srgbClr>
                </a:solidFill>
                <a:latin typeface="Calibri" panose="020F0502020204030204"/>
              </a:rPr>
              <a:t>Rutas y canales de atención</a:t>
            </a:r>
          </a:p>
        </p:txBody>
      </p:sp>
    </p:spTree>
    <p:extLst>
      <p:ext uri="{BB962C8B-B14F-4D97-AF65-F5344CB8AC3E}">
        <p14:creationId xmlns:p14="http://schemas.microsoft.com/office/powerpoint/2010/main" val="330410957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ACBB6EE81A4534CA5FE36B5B3B15715" ma:contentTypeVersion="1" ma:contentTypeDescription="Crear nuevo documento." ma:contentTypeScope="" ma:versionID="5db81efd0d26ea132e7b3c6e610f81b0">
  <xsd:schema xmlns:xsd="http://www.w3.org/2001/XMLSchema" xmlns:xs="http://www.w3.org/2001/XMLSchema" xmlns:p="http://schemas.microsoft.com/office/2006/metadata/properties" xmlns:ns2="5b63cd12-9a8a-4e54-be72-90651e442c90" targetNamespace="http://schemas.microsoft.com/office/2006/metadata/properties" ma:root="true" ma:fieldsID="2ea15ba9f62e201ff8534ddecb97f559" ns2:_="">
    <xsd:import namespace="5b63cd12-9a8a-4e54-be72-90651e442c9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3cd12-9a8a-4e54-be72-90651e442c9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77FC9-2813-47DB-B6A9-D613F2316F42}">
  <ds:schemaRefs>
    <ds:schemaRef ds:uri="18f1ede3-c79f-4b18-86e8-fa52fb4051ab"/>
    <ds:schemaRef ds:uri="b6ffa33c-ef5c-46eb-adc1-9e1f10e296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EBD971-6F92-4E33-B568-07E3BBE95E35}">
  <ds:schemaRefs>
    <ds:schemaRef ds:uri="http://schemas.microsoft.com/sharepoint/v3/contenttype/forms"/>
  </ds:schemaRefs>
</ds:datastoreItem>
</file>

<file path=customXml/itemProps3.xml><?xml version="1.0" encoding="utf-8"?>
<ds:datastoreItem xmlns:ds="http://schemas.openxmlformats.org/officeDocument/2006/customXml" ds:itemID="{39A624EE-D525-44D7-BA82-B8EAC94A98C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35</Slides>
  <Notes>0</Notes>
  <HiddenSlides>0</HiddenSlide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Presentación de PowerPoint</vt:lpstr>
      <vt:lpstr>Presentación de PowerPoint</vt:lpstr>
      <vt:lpstr>Presentación de PowerPoint</vt:lpstr>
      <vt:lpstr>Presentación</vt:lpstr>
      <vt:lpstr>Enfoques de uso en Políticas de Desempeño</vt:lpstr>
      <vt:lpstr>Presentación de PowerPoint</vt:lpstr>
      <vt:lpstr>Metodología y priorización de variables</vt:lpstr>
      <vt:lpstr>Metodología y priorización de variables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Usuarios Internos</vt:lpstr>
      <vt:lpstr>Usuarios Internos</vt:lpstr>
      <vt:lpstr>Usuarios Internos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Participación y percepción grupos de interés</vt:lpstr>
      <vt:lpstr>Participación y percepción grupos de interés</vt:lpstr>
      <vt:lpstr>Participación y percepción grupos de interés</vt:lpstr>
      <vt:lpstr>Presentación de PowerPoint</vt:lpstr>
      <vt:lpstr>Participación y percepción grupos de interés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26</cp:revision>
  <dcterms:created xsi:type="dcterms:W3CDTF">2020-10-11T00:37:01Z</dcterms:created>
  <dcterms:modified xsi:type="dcterms:W3CDTF">2021-10-01T22:50:17Z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0x0101003ACBB6EE81A4534CA5FE36B5B3B15715</vt:lpwstr>
  </property>
</Properties>
</file>