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9"/>
  </p:notesMasterIdLst>
  <p:sldIdLst>
    <p:sldId id="270" r:id="rId2"/>
    <p:sldId id="260" r:id="rId3"/>
    <p:sldId id="297" r:id="rId4"/>
    <p:sldId id="298" r:id="rId5"/>
    <p:sldId id="299" r:id="rId6"/>
    <p:sldId id="300" r:id="rId7"/>
    <p:sldId id="256" r:id="rId8"/>
    <p:sldId id="287" r:id="rId9"/>
    <p:sldId id="301" r:id="rId10"/>
    <p:sldId id="288" r:id="rId11"/>
    <p:sldId id="302" r:id="rId12"/>
    <p:sldId id="304" r:id="rId13"/>
    <p:sldId id="303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296" r:id="rId28"/>
  </p:sldIdLst>
  <p:sldSz cx="12192000" cy="6858000"/>
  <p:notesSz cx="6858000" cy="9144000"/>
  <p:embeddedFontLs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Nunito ExtraLight" pitchFamily="2" charset="0"/>
      <p:regular r:id="rId34"/>
      <p: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/>
    <p:restoredTop sz="94573"/>
  </p:normalViewPr>
  <p:slideViewPr>
    <p:cSldViewPr snapToGrid="0" showGuides="1">
      <p:cViewPr varScale="1">
        <p:scale>
          <a:sx n="104" d="100"/>
          <a:sy n="104" d="100"/>
        </p:scale>
        <p:origin x="1104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636A1-F1F3-3E48-8929-888F2334358F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BE1E4-D26B-2A41-B504-EC3DCD58489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300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bb1b5a4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6bb1b5a4c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489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489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2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786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51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407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512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321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26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14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bb1b5a4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6bb1b5a4c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952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417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38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bb1b5a4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6bb1b5a4c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21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bb1b5a4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6bb1b5a4c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70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bb1b5a4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6bb1b5a4c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2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17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72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12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2BEA3C9-3A77-F822-2AAC-6D82ECC51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75392"/>
            <a:ext cx="11058258" cy="6042500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55649"/>
            <a:ext cx="9144000" cy="2387600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35324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259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95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592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30226"/>
            <a:ext cx="10220057" cy="4699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20058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4215EB2-14A5-3F9D-3D17-2065963F17BE}"/>
              </a:ext>
            </a:extLst>
          </p:cNvPr>
          <p:cNvSpPr/>
          <p:nvPr userDrawn="1"/>
        </p:nvSpPr>
        <p:spPr>
          <a:xfrm>
            <a:off x="647700" y="530226"/>
            <a:ext cx="61593" cy="469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68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758605E-9CF6-CB3B-FCAD-711897CBE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</a:blip>
          <a:srcRect l="50000"/>
          <a:stretch/>
        </p:blipFill>
        <p:spPr>
          <a:xfrm>
            <a:off x="0" y="136525"/>
            <a:ext cx="3058059" cy="6727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226408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226408" cy="4295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516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6220"/>
            <a:ext cx="9767131" cy="6261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22074FE-CF7A-1D2B-72D7-D8CC0024A636}"/>
              </a:ext>
            </a:extLst>
          </p:cNvPr>
          <p:cNvSpPr/>
          <p:nvPr userDrawn="1"/>
        </p:nvSpPr>
        <p:spPr>
          <a:xfrm>
            <a:off x="647700" y="530226"/>
            <a:ext cx="61593" cy="469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070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716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10156877" cy="65024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5813476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407F56E8-256C-CF59-E7C9-A50799F845F3}"/>
              </a:ext>
            </a:extLst>
          </p:cNvPr>
          <p:cNvSpPr/>
          <p:nvPr userDrawn="1"/>
        </p:nvSpPr>
        <p:spPr>
          <a:xfrm>
            <a:off x="647700" y="530226"/>
            <a:ext cx="61593" cy="469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367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09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193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161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545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1545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17892"/>
            <a:ext cx="2743200" cy="303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2DF536D-6FEE-794E-9757-79D6F97E9EC3}" type="datetimeFigureOut">
              <a:rPr lang="es-CO" smtClean="0"/>
              <a:pPr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17892"/>
            <a:ext cx="4114800" cy="303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7892"/>
            <a:ext cx="2447658" cy="303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2ABC5A6-62EE-9E4F-89DF-4B9629A6C844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AC5E44-7F07-B034-147E-FF40BF8D4F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53800" y="365125"/>
            <a:ext cx="580426" cy="48904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4A2A098-90B2-F149-406C-9E7E81B9908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 flipV="1">
            <a:off x="11778431" y="6444432"/>
            <a:ext cx="761623" cy="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8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4" r:id="rId7"/>
    <p:sldLayoutId id="2147483665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res.gov.c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aitemarinparraa.blogspot.com/2018/10/el-metodo-cientifico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res.gov.c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3E4AB8AB-C702-AD27-0DD5-77A4C756A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012" b="9012"/>
          <a:stretch>
            <a:fillRect/>
          </a:stretch>
        </p:blipFill>
        <p:spPr/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4F902B5-52AE-22C3-B51B-D41ADA57E441}"/>
              </a:ext>
            </a:extLst>
          </p:cNvPr>
          <p:cNvSpPr/>
          <p:nvPr/>
        </p:nvSpPr>
        <p:spPr>
          <a:xfrm>
            <a:off x="0" y="4836160"/>
            <a:ext cx="4846320" cy="1581732"/>
          </a:xfrm>
          <a:prstGeom prst="rect">
            <a:avLst/>
          </a:prstGeom>
          <a:solidFill>
            <a:schemeClr val="tx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3330E4-CB86-44A4-28AB-584E370158CE}"/>
              </a:ext>
            </a:extLst>
          </p:cNvPr>
          <p:cNvSpPr txBox="1"/>
          <p:nvPr/>
        </p:nvSpPr>
        <p:spPr>
          <a:xfrm>
            <a:off x="556728" y="4721381"/>
            <a:ext cx="3973010" cy="23019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3360"/>
              </a:lnSpc>
            </a:pPr>
            <a:endParaRPr lang="es-CO" sz="3600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3360"/>
              </a:lnSpc>
            </a:pPr>
            <a:r>
              <a:rPr lang="es-CO" sz="4400" b="1" dirty="0">
                <a:solidFill>
                  <a:schemeClr val="bg1"/>
                </a:solidFill>
                <a:latin typeface="Nunito" pitchFamily="2" charset="77"/>
              </a:rPr>
              <a:t>ABC </a:t>
            </a:r>
            <a:r>
              <a:rPr lang="es-CO" sz="3600" dirty="0">
                <a:solidFill>
                  <a:schemeClr val="bg1"/>
                </a:solidFill>
                <a:latin typeface="Nunito" pitchFamily="2" charset="77"/>
              </a:rPr>
              <a:t>GESTIÓN FIRMA DIGITAL</a:t>
            </a:r>
          </a:p>
          <a:p>
            <a:pPr>
              <a:lnSpc>
                <a:spcPts val="3360"/>
              </a:lnSpc>
            </a:pPr>
            <a:endParaRPr lang="es-CO" sz="3600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3360"/>
              </a:lnSpc>
            </a:pPr>
            <a:endParaRPr lang="es-CO" sz="36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D18A3E-BE2C-C4E8-2238-E739B252BA07}"/>
              </a:ext>
            </a:extLst>
          </p:cNvPr>
          <p:cNvSpPr txBox="1"/>
          <p:nvPr/>
        </p:nvSpPr>
        <p:spPr>
          <a:xfrm rot="5400000">
            <a:off x="10702659" y="5851074"/>
            <a:ext cx="1077488" cy="366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pc="600" dirty="0">
                <a:latin typeface="Nunito" pitchFamily="2" charset="77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0027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5" y="2985478"/>
            <a:ext cx="4757420" cy="22813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160"/>
              </a:lnSpc>
            </a:pPr>
            <a:r>
              <a:rPr lang="es-CO" sz="4400" dirty="0">
                <a:solidFill>
                  <a:schemeClr val="bg1"/>
                </a:solidFill>
                <a:latin typeface="Nunito" pitchFamily="2" charset="77"/>
              </a:rPr>
              <a:t>Cargue de firma pública </a:t>
            </a: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.CER</a:t>
            </a:r>
          </a:p>
          <a:p>
            <a:pPr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650377"/>
            <a:ext cx="186055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02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19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CO" dirty="0"/>
              <a:t>Cargue de firma pública .CER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1: Debe ingresar a </a:t>
            </a:r>
            <a:r>
              <a:rPr lang="es-ES" sz="1800" dirty="0">
                <a:latin typeface="Arial MT"/>
                <a:hlinkClick r:id="rId3"/>
              </a:rPr>
              <a:t>https://www.adres.gov.co</a:t>
            </a:r>
            <a:r>
              <a:rPr lang="es-ES" sz="1800" dirty="0">
                <a:latin typeface="Arial MT"/>
              </a:rPr>
              <a:t>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dirty="0">
                <a:latin typeface="Arial MT"/>
              </a:rPr>
              <a:t>Paso 2: </a:t>
            </a:r>
            <a:r>
              <a:rPr lang="es-ES" sz="1800" dirty="0">
                <a:latin typeface="Arial MT"/>
              </a:rPr>
              <a:t>Seleccionar el módulo Portal transaccional.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dirty="0">
                <a:latin typeface="Arial MT"/>
              </a:rPr>
              <a:t>Paso 3:</a:t>
            </a:r>
            <a:r>
              <a:rPr lang="es-ES" sz="1800" dirty="0">
                <a:latin typeface="Arial MT"/>
              </a:rPr>
              <a:t> Seleccionar el botón de “Iniciar sesión”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15CA0B9-35C1-59AA-9AFE-627AE3062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33"/>
          <a:stretch/>
        </p:blipFill>
        <p:spPr>
          <a:xfrm>
            <a:off x="3443655" y="1919924"/>
            <a:ext cx="6248985" cy="10839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60A59DC0-6DBF-8456-DB95-DECD6A28B27C}"/>
              </a:ext>
            </a:extLst>
          </p:cNvPr>
          <p:cNvSpPr/>
          <p:nvPr/>
        </p:nvSpPr>
        <p:spPr>
          <a:xfrm>
            <a:off x="3344595" y="1887519"/>
            <a:ext cx="1135965" cy="1179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E0A078-23F5-5480-6C25-CBD86243D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239" y="3965705"/>
            <a:ext cx="6696401" cy="20022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F10D380-81E3-EBA6-21F9-F44579AA2C90}"/>
              </a:ext>
            </a:extLst>
          </p:cNvPr>
          <p:cNvSpPr/>
          <p:nvPr/>
        </p:nvSpPr>
        <p:spPr>
          <a:xfrm>
            <a:off x="8815755" y="4103954"/>
            <a:ext cx="754965" cy="401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737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CO" dirty="0"/>
              <a:t>Cargue de firma pública .CER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</a:t>
            </a:r>
            <a:r>
              <a:rPr lang="es-ES" dirty="0">
                <a:latin typeface="Arial MT"/>
              </a:rPr>
              <a:t>4</a:t>
            </a:r>
            <a:r>
              <a:rPr lang="es-ES" sz="1800" dirty="0">
                <a:latin typeface="Arial MT"/>
              </a:rPr>
              <a:t>: Ingresar a la ruta Otras Prestaciones/Reclamaciones/Cargue de Firma Digital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800" dirty="0">
                <a:latin typeface="Arial MT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F232EC-897A-6CED-3FD9-A24C15C9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53" y="1935908"/>
            <a:ext cx="9555914" cy="234052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16E30F-FC95-06F7-7004-8872E2F14DA7}"/>
              </a:ext>
            </a:extLst>
          </p:cNvPr>
          <p:cNvSpPr/>
          <p:nvPr/>
        </p:nvSpPr>
        <p:spPr>
          <a:xfrm>
            <a:off x="7536873" y="2863273"/>
            <a:ext cx="3260436" cy="1560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876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CO" dirty="0"/>
              <a:t>Cargue de firma pública .CER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5: Hacer click en el botón “Elegir archivos”, y ubicar la ruta donde está dispuesta la llave pública en extensión .CER del certificado de firma digital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6: Seleccionar el archivo y hacer click en el botón abrir  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40EA56-265C-134D-78EB-BBDA1666B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/>
          <a:stretch/>
        </p:blipFill>
        <p:spPr bwMode="auto">
          <a:xfrm>
            <a:off x="4008582" y="3823101"/>
            <a:ext cx="4336471" cy="2892092"/>
          </a:xfrm>
          <a:prstGeom prst="rect">
            <a:avLst/>
          </a:prstGeom>
          <a:noFill/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AAF92D63-FB5F-8B84-3E22-E6F077439707}"/>
              </a:ext>
            </a:extLst>
          </p:cNvPr>
          <p:cNvSpPr/>
          <p:nvPr/>
        </p:nvSpPr>
        <p:spPr>
          <a:xfrm>
            <a:off x="5082539" y="4532458"/>
            <a:ext cx="1247775" cy="198755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2FE726B-A0ED-AC52-F469-CEA91E0A712C}"/>
              </a:ext>
            </a:extLst>
          </p:cNvPr>
          <p:cNvCxnSpPr>
            <a:cxnSpLocks/>
          </p:cNvCxnSpPr>
          <p:nvPr/>
        </p:nvCxnSpPr>
        <p:spPr>
          <a:xfrm>
            <a:off x="6330314" y="4631835"/>
            <a:ext cx="920231" cy="1601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B8E3989F-4184-6FF0-B563-7149347DF8BA}"/>
              </a:ext>
            </a:extLst>
          </p:cNvPr>
          <p:cNvSpPr/>
          <p:nvPr/>
        </p:nvSpPr>
        <p:spPr>
          <a:xfrm>
            <a:off x="6864782" y="6372293"/>
            <a:ext cx="771525" cy="34290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19F845-FD14-4333-DEFD-E88A2747A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1" y="1819254"/>
            <a:ext cx="8617527" cy="15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60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5" y="2446869"/>
            <a:ext cx="4757420" cy="33586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160"/>
              </a:lnSpc>
            </a:pPr>
            <a:r>
              <a:rPr lang="es-CO" sz="4400" dirty="0">
                <a:solidFill>
                  <a:schemeClr val="bg1"/>
                </a:solidFill>
                <a:latin typeface="Nunito" pitchFamily="2" charset="77"/>
              </a:rPr>
              <a:t>Instalar el cifrado y firmado de la </a:t>
            </a: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ADRES</a:t>
            </a:r>
          </a:p>
          <a:p>
            <a:pPr>
              <a:lnSpc>
                <a:spcPts val="4160"/>
              </a:lnSpc>
            </a:pPr>
            <a:endParaRPr lang="es-CO" sz="4800" b="1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650377"/>
            <a:ext cx="186055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03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76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Instalación de cifrado y firmado ADRES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1: </a:t>
            </a:r>
            <a:r>
              <a:rPr lang="es-ES" dirty="0">
                <a:latin typeface="Arial MT"/>
              </a:rPr>
              <a:t>I</a:t>
            </a:r>
            <a:r>
              <a:rPr lang="es-ES" sz="1800" dirty="0">
                <a:latin typeface="Arial MT"/>
              </a:rPr>
              <a:t>ngresar a https://www.adres.gov.co/ips-y-proveedores/reclamaciones-de-personas-juridicas/caja-de-herramientas  de la ADRES y descargar la última versión de la malla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Nota: Este proceso de instalación se debe realizar en una única oportunidad.</a:t>
            </a: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800" dirty="0">
                <a:latin typeface="Arial MT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CFFAF6-C960-E324-3CFB-9F5D716E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347" y="2025891"/>
            <a:ext cx="4584213" cy="371199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2CB327C-9D49-C0CB-7298-D0E43C4BD42A}"/>
              </a:ext>
            </a:extLst>
          </p:cNvPr>
          <p:cNvCxnSpPr>
            <a:cxnSpLocks/>
          </p:cNvCxnSpPr>
          <p:nvPr/>
        </p:nvCxnSpPr>
        <p:spPr>
          <a:xfrm flipH="1">
            <a:off x="4928067" y="3611674"/>
            <a:ext cx="3200400" cy="187452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ocadillo nube: nube 8">
            <a:extLst>
              <a:ext uri="{FF2B5EF4-FFF2-40B4-BE49-F238E27FC236}">
                <a16:creationId xmlns:a16="http://schemas.microsoft.com/office/drawing/2014/main" id="{6249B564-4A8F-58DE-08D5-7E0DE1BB7790}"/>
              </a:ext>
            </a:extLst>
          </p:cNvPr>
          <p:cNvSpPr/>
          <p:nvPr/>
        </p:nvSpPr>
        <p:spPr>
          <a:xfrm>
            <a:off x="8778846" y="2072640"/>
            <a:ext cx="3151047" cy="2045558"/>
          </a:xfrm>
          <a:prstGeom prst="cloudCallout">
            <a:avLst>
              <a:gd name="adj1" fmla="val -52754"/>
              <a:gd name="adj2" fmla="val 5505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100">
                <a:effectLst/>
                <a:latin typeface="Arial MT"/>
                <a:ea typeface="Arial MT"/>
                <a:cs typeface="Arial MT"/>
              </a:rPr>
              <a:t> </a:t>
            </a:r>
            <a:endParaRPr lang="es-CO" sz="1100">
              <a:effectLst/>
              <a:latin typeface="Arial MT"/>
              <a:ea typeface="Arial MT"/>
              <a:cs typeface="Arial MT"/>
            </a:endParaRPr>
          </a:p>
        </p:txBody>
      </p:sp>
      <p:sp>
        <p:nvSpPr>
          <p:cNvPr id="10" name="Cuadro de texto 2">
            <a:extLst>
              <a:ext uri="{FF2B5EF4-FFF2-40B4-BE49-F238E27FC236}">
                <a16:creationId xmlns:a16="http://schemas.microsoft.com/office/drawing/2014/main" id="{E6D412DD-94EA-4607-CAA0-956F2424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6619" y="2676525"/>
            <a:ext cx="20955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s-ES" sz="1400" dirty="0">
                <a:effectLst/>
                <a:latin typeface="Arial MT"/>
                <a:ea typeface="Arial MT"/>
                <a:cs typeface="Arial MT"/>
              </a:rPr>
              <a:t>Seleccionar el botón malla validadora en la página de WEB</a:t>
            </a:r>
            <a:endParaRPr lang="es-CO" sz="1100" dirty="0">
              <a:effectLst/>
              <a:latin typeface="Arial MT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95782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Instalación de cifrado y firmado ADRES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2: </a:t>
            </a:r>
            <a:r>
              <a:rPr lang="es-ES" dirty="0">
                <a:latin typeface="Arial MT"/>
              </a:rPr>
              <a:t>Al descomprimir el ValidadorEcat, observara una carpeta llamada Cifrado de Reclamaciones, la cual debe abrir y hacer doble click sobre el archivo setup.exe: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800" dirty="0">
                <a:latin typeface="Arial MT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3" name="Picture 56">
            <a:extLst>
              <a:ext uri="{FF2B5EF4-FFF2-40B4-BE49-F238E27FC236}">
                <a16:creationId xmlns:a16="http://schemas.microsoft.com/office/drawing/2014/main" id="{1024E5F2-D7C1-01C3-727B-FBBB0BCF5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74" y="1979597"/>
            <a:ext cx="9324866" cy="22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8">
            <a:extLst>
              <a:ext uri="{FF2B5EF4-FFF2-40B4-BE49-F238E27FC236}">
                <a16:creationId xmlns:a16="http://schemas.microsoft.com/office/drawing/2014/main" id="{CEB08429-9421-8E8C-6448-A7FD0FB0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9"/>
          <a:stretch/>
        </p:blipFill>
        <p:spPr bwMode="auto">
          <a:xfrm>
            <a:off x="4129245" y="4336318"/>
            <a:ext cx="7483635" cy="212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57">
            <a:extLst>
              <a:ext uri="{FF2B5EF4-FFF2-40B4-BE49-F238E27FC236}">
                <a16:creationId xmlns:a16="http://schemas.microsoft.com/office/drawing/2014/main" id="{43A52518-503F-579B-8527-A8005D04B350}"/>
              </a:ext>
            </a:extLst>
          </p:cNvPr>
          <p:cNvSpPr>
            <a:spLocks/>
          </p:cNvSpPr>
          <p:nvPr/>
        </p:nvSpPr>
        <p:spPr bwMode="auto">
          <a:xfrm>
            <a:off x="3735062" y="2406991"/>
            <a:ext cx="1720857" cy="406400"/>
          </a:xfrm>
          <a:custGeom>
            <a:avLst/>
            <a:gdLst>
              <a:gd name="T0" fmla="+- 0 4167 4167"/>
              <a:gd name="T1" fmla="*/ T0 w 2120"/>
              <a:gd name="T2" fmla="+- 0 4070 3751"/>
              <a:gd name="T3" fmla="*/ 4070 h 640"/>
              <a:gd name="T4" fmla="+- 0 4189 4167"/>
              <a:gd name="T5" fmla="*/ T4 w 2120"/>
              <a:gd name="T6" fmla="+- 0 4006 3751"/>
              <a:gd name="T7" fmla="*/ 4006 h 640"/>
              <a:gd name="T8" fmla="+- 0 4250 4167"/>
              <a:gd name="T9" fmla="*/ T8 w 2120"/>
              <a:gd name="T10" fmla="+- 0 3946 3751"/>
              <a:gd name="T11" fmla="*/ 3946 h 640"/>
              <a:gd name="T12" fmla="+- 0 4348 4167"/>
              <a:gd name="T13" fmla="*/ T12 w 2120"/>
              <a:gd name="T14" fmla="+- 0 3892 3751"/>
              <a:gd name="T15" fmla="*/ 3892 h 640"/>
              <a:gd name="T16" fmla="+- 0 4409 4167"/>
              <a:gd name="T17" fmla="*/ T16 w 2120"/>
              <a:gd name="T18" fmla="+- 0 3867 3751"/>
              <a:gd name="T19" fmla="*/ 3867 h 640"/>
              <a:gd name="T20" fmla="+- 0 4477 4167"/>
              <a:gd name="T21" fmla="*/ T20 w 2120"/>
              <a:gd name="T22" fmla="+- 0 3844 3751"/>
              <a:gd name="T23" fmla="*/ 3844 h 640"/>
              <a:gd name="T24" fmla="+- 0 4553 4167"/>
              <a:gd name="T25" fmla="*/ T24 w 2120"/>
              <a:gd name="T26" fmla="+- 0 3824 3751"/>
              <a:gd name="T27" fmla="*/ 3824 h 640"/>
              <a:gd name="T28" fmla="+- 0 4634 4167"/>
              <a:gd name="T29" fmla="*/ T28 w 2120"/>
              <a:gd name="T30" fmla="+- 0 3805 3751"/>
              <a:gd name="T31" fmla="*/ 3805 h 640"/>
              <a:gd name="T32" fmla="+- 0 4722 4167"/>
              <a:gd name="T33" fmla="*/ T32 w 2120"/>
              <a:gd name="T34" fmla="+- 0 3789 3751"/>
              <a:gd name="T35" fmla="*/ 3789 h 640"/>
              <a:gd name="T36" fmla="+- 0 4814 4167"/>
              <a:gd name="T37" fmla="*/ T36 w 2120"/>
              <a:gd name="T38" fmla="+- 0 3776 3751"/>
              <a:gd name="T39" fmla="*/ 3776 h 640"/>
              <a:gd name="T40" fmla="+- 0 4912 4167"/>
              <a:gd name="T41" fmla="*/ T40 w 2120"/>
              <a:gd name="T42" fmla="+- 0 3765 3751"/>
              <a:gd name="T43" fmla="*/ 3765 h 640"/>
              <a:gd name="T44" fmla="+- 0 5013 4167"/>
              <a:gd name="T45" fmla="*/ T44 w 2120"/>
              <a:gd name="T46" fmla="+- 0 3757 3751"/>
              <a:gd name="T47" fmla="*/ 3757 h 640"/>
              <a:gd name="T48" fmla="+- 0 5118 4167"/>
              <a:gd name="T49" fmla="*/ T48 w 2120"/>
              <a:gd name="T50" fmla="+- 0 3752 3751"/>
              <a:gd name="T51" fmla="*/ 3752 h 640"/>
              <a:gd name="T52" fmla="+- 0 5227 4167"/>
              <a:gd name="T53" fmla="*/ T52 w 2120"/>
              <a:gd name="T54" fmla="+- 0 3751 3751"/>
              <a:gd name="T55" fmla="*/ 3751 h 640"/>
              <a:gd name="T56" fmla="+- 0 5335 4167"/>
              <a:gd name="T57" fmla="*/ T56 w 2120"/>
              <a:gd name="T58" fmla="+- 0 3752 3751"/>
              <a:gd name="T59" fmla="*/ 3752 h 640"/>
              <a:gd name="T60" fmla="+- 0 5440 4167"/>
              <a:gd name="T61" fmla="*/ T60 w 2120"/>
              <a:gd name="T62" fmla="+- 0 3757 3751"/>
              <a:gd name="T63" fmla="*/ 3757 h 640"/>
              <a:gd name="T64" fmla="+- 0 5542 4167"/>
              <a:gd name="T65" fmla="*/ T64 w 2120"/>
              <a:gd name="T66" fmla="+- 0 3765 3751"/>
              <a:gd name="T67" fmla="*/ 3765 h 640"/>
              <a:gd name="T68" fmla="+- 0 5639 4167"/>
              <a:gd name="T69" fmla="*/ T68 w 2120"/>
              <a:gd name="T70" fmla="+- 0 3776 3751"/>
              <a:gd name="T71" fmla="*/ 3776 h 640"/>
              <a:gd name="T72" fmla="+- 0 5732 4167"/>
              <a:gd name="T73" fmla="*/ T72 w 2120"/>
              <a:gd name="T74" fmla="+- 0 3789 3751"/>
              <a:gd name="T75" fmla="*/ 3789 h 640"/>
              <a:gd name="T76" fmla="+- 0 5819 4167"/>
              <a:gd name="T77" fmla="*/ T76 w 2120"/>
              <a:gd name="T78" fmla="+- 0 3805 3751"/>
              <a:gd name="T79" fmla="*/ 3805 h 640"/>
              <a:gd name="T80" fmla="+- 0 5901 4167"/>
              <a:gd name="T81" fmla="*/ T80 w 2120"/>
              <a:gd name="T82" fmla="+- 0 3824 3751"/>
              <a:gd name="T83" fmla="*/ 3824 h 640"/>
              <a:gd name="T84" fmla="+- 0 5976 4167"/>
              <a:gd name="T85" fmla="*/ T84 w 2120"/>
              <a:gd name="T86" fmla="+- 0 3844 3751"/>
              <a:gd name="T87" fmla="*/ 3844 h 640"/>
              <a:gd name="T88" fmla="+- 0 6044 4167"/>
              <a:gd name="T89" fmla="*/ T88 w 2120"/>
              <a:gd name="T90" fmla="+- 0 3867 3751"/>
              <a:gd name="T91" fmla="*/ 3867 h 640"/>
              <a:gd name="T92" fmla="+- 0 6105 4167"/>
              <a:gd name="T93" fmla="*/ T92 w 2120"/>
              <a:gd name="T94" fmla="+- 0 3892 3751"/>
              <a:gd name="T95" fmla="*/ 3892 h 640"/>
              <a:gd name="T96" fmla="+- 0 6203 4167"/>
              <a:gd name="T97" fmla="*/ T96 w 2120"/>
              <a:gd name="T98" fmla="+- 0 3946 3751"/>
              <a:gd name="T99" fmla="*/ 3946 h 640"/>
              <a:gd name="T100" fmla="+- 0 6265 4167"/>
              <a:gd name="T101" fmla="*/ T100 w 2120"/>
              <a:gd name="T102" fmla="+- 0 4006 3751"/>
              <a:gd name="T103" fmla="*/ 4006 h 640"/>
              <a:gd name="T104" fmla="+- 0 6286 4167"/>
              <a:gd name="T105" fmla="*/ T104 w 2120"/>
              <a:gd name="T106" fmla="+- 0 4070 3751"/>
              <a:gd name="T107" fmla="*/ 4070 h 640"/>
              <a:gd name="T108" fmla="+- 0 6281 4167"/>
              <a:gd name="T109" fmla="*/ T108 w 2120"/>
              <a:gd name="T110" fmla="+- 0 4103 3751"/>
              <a:gd name="T111" fmla="*/ 4103 h 640"/>
              <a:gd name="T112" fmla="+- 0 6239 4167"/>
              <a:gd name="T113" fmla="*/ T112 w 2120"/>
              <a:gd name="T114" fmla="+- 0 4165 3751"/>
              <a:gd name="T115" fmla="*/ 4165 h 640"/>
              <a:gd name="T116" fmla="+- 0 6158 4167"/>
              <a:gd name="T117" fmla="*/ T116 w 2120"/>
              <a:gd name="T118" fmla="+- 0 4223 3751"/>
              <a:gd name="T119" fmla="*/ 4223 h 640"/>
              <a:gd name="T120" fmla="+- 0 6044 4167"/>
              <a:gd name="T121" fmla="*/ T120 w 2120"/>
              <a:gd name="T122" fmla="+- 0 4274 3751"/>
              <a:gd name="T123" fmla="*/ 4274 h 640"/>
              <a:gd name="T124" fmla="+- 0 5976 4167"/>
              <a:gd name="T125" fmla="*/ T124 w 2120"/>
              <a:gd name="T126" fmla="+- 0 4297 3751"/>
              <a:gd name="T127" fmla="*/ 4297 h 640"/>
              <a:gd name="T128" fmla="+- 0 5901 4167"/>
              <a:gd name="T129" fmla="*/ T128 w 2120"/>
              <a:gd name="T130" fmla="+- 0 4317 3751"/>
              <a:gd name="T131" fmla="*/ 4317 h 640"/>
              <a:gd name="T132" fmla="+- 0 5819 4167"/>
              <a:gd name="T133" fmla="*/ T132 w 2120"/>
              <a:gd name="T134" fmla="+- 0 4336 3751"/>
              <a:gd name="T135" fmla="*/ 4336 h 640"/>
              <a:gd name="T136" fmla="+- 0 5732 4167"/>
              <a:gd name="T137" fmla="*/ T136 w 2120"/>
              <a:gd name="T138" fmla="+- 0 4352 3751"/>
              <a:gd name="T139" fmla="*/ 4352 h 640"/>
              <a:gd name="T140" fmla="+- 0 5639 4167"/>
              <a:gd name="T141" fmla="*/ T140 w 2120"/>
              <a:gd name="T142" fmla="+- 0 4365 3751"/>
              <a:gd name="T143" fmla="*/ 4365 h 640"/>
              <a:gd name="T144" fmla="+- 0 5542 4167"/>
              <a:gd name="T145" fmla="*/ T144 w 2120"/>
              <a:gd name="T146" fmla="+- 0 4376 3751"/>
              <a:gd name="T147" fmla="*/ 4376 h 640"/>
              <a:gd name="T148" fmla="+- 0 5440 4167"/>
              <a:gd name="T149" fmla="*/ T148 w 2120"/>
              <a:gd name="T150" fmla="+- 0 4384 3751"/>
              <a:gd name="T151" fmla="*/ 4384 h 640"/>
              <a:gd name="T152" fmla="+- 0 5335 4167"/>
              <a:gd name="T153" fmla="*/ T152 w 2120"/>
              <a:gd name="T154" fmla="+- 0 4389 3751"/>
              <a:gd name="T155" fmla="*/ 4389 h 640"/>
              <a:gd name="T156" fmla="+- 0 5227 4167"/>
              <a:gd name="T157" fmla="*/ T156 w 2120"/>
              <a:gd name="T158" fmla="+- 0 4390 3751"/>
              <a:gd name="T159" fmla="*/ 4390 h 640"/>
              <a:gd name="T160" fmla="+- 0 5118 4167"/>
              <a:gd name="T161" fmla="*/ T160 w 2120"/>
              <a:gd name="T162" fmla="+- 0 4389 3751"/>
              <a:gd name="T163" fmla="*/ 4389 h 640"/>
              <a:gd name="T164" fmla="+- 0 5013 4167"/>
              <a:gd name="T165" fmla="*/ T164 w 2120"/>
              <a:gd name="T166" fmla="+- 0 4384 3751"/>
              <a:gd name="T167" fmla="*/ 4384 h 640"/>
              <a:gd name="T168" fmla="+- 0 4912 4167"/>
              <a:gd name="T169" fmla="*/ T168 w 2120"/>
              <a:gd name="T170" fmla="+- 0 4376 3751"/>
              <a:gd name="T171" fmla="*/ 4376 h 640"/>
              <a:gd name="T172" fmla="+- 0 4814 4167"/>
              <a:gd name="T173" fmla="*/ T172 w 2120"/>
              <a:gd name="T174" fmla="+- 0 4365 3751"/>
              <a:gd name="T175" fmla="*/ 4365 h 640"/>
              <a:gd name="T176" fmla="+- 0 4722 4167"/>
              <a:gd name="T177" fmla="*/ T176 w 2120"/>
              <a:gd name="T178" fmla="+- 0 4352 3751"/>
              <a:gd name="T179" fmla="*/ 4352 h 640"/>
              <a:gd name="T180" fmla="+- 0 4634 4167"/>
              <a:gd name="T181" fmla="*/ T180 w 2120"/>
              <a:gd name="T182" fmla="+- 0 4336 3751"/>
              <a:gd name="T183" fmla="*/ 4336 h 640"/>
              <a:gd name="T184" fmla="+- 0 4553 4167"/>
              <a:gd name="T185" fmla="*/ T184 w 2120"/>
              <a:gd name="T186" fmla="+- 0 4317 3751"/>
              <a:gd name="T187" fmla="*/ 4317 h 640"/>
              <a:gd name="T188" fmla="+- 0 4477 4167"/>
              <a:gd name="T189" fmla="*/ T188 w 2120"/>
              <a:gd name="T190" fmla="+- 0 4297 3751"/>
              <a:gd name="T191" fmla="*/ 4297 h 640"/>
              <a:gd name="T192" fmla="+- 0 4409 4167"/>
              <a:gd name="T193" fmla="*/ T192 w 2120"/>
              <a:gd name="T194" fmla="+- 0 4274 3751"/>
              <a:gd name="T195" fmla="*/ 4274 h 640"/>
              <a:gd name="T196" fmla="+- 0 4348 4167"/>
              <a:gd name="T197" fmla="*/ T196 w 2120"/>
              <a:gd name="T198" fmla="+- 0 4249 3751"/>
              <a:gd name="T199" fmla="*/ 4249 h 640"/>
              <a:gd name="T200" fmla="+- 0 4250 4167"/>
              <a:gd name="T201" fmla="*/ T200 w 2120"/>
              <a:gd name="T202" fmla="+- 0 4195 3751"/>
              <a:gd name="T203" fmla="*/ 4195 h 640"/>
              <a:gd name="T204" fmla="+- 0 4189 4167"/>
              <a:gd name="T205" fmla="*/ T204 w 2120"/>
              <a:gd name="T206" fmla="+- 0 4135 3751"/>
              <a:gd name="T207" fmla="*/ 4135 h 640"/>
              <a:gd name="T208" fmla="+- 0 4167 4167"/>
              <a:gd name="T209" fmla="*/ T208 w 2120"/>
              <a:gd name="T210" fmla="+- 0 4070 3751"/>
              <a:gd name="T211" fmla="*/ 4070 h 64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</a:cxnLst>
            <a:rect l="0" t="0" r="r" b="b"/>
            <a:pathLst>
              <a:path w="2120" h="640">
                <a:moveTo>
                  <a:pt x="0" y="319"/>
                </a:moveTo>
                <a:lnTo>
                  <a:pt x="22" y="255"/>
                </a:lnTo>
                <a:lnTo>
                  <a:pt x="83" y="195"/>
                </a:lnTo>
                <a:lnTo>
                  <a:pt x="181" y="141"/>
                </a:lnTo>
                <a:lnTo>
                  <a:pt x="242" y="116"/>
                </a:lnTo>
                <a:lnTo>
                  <a:pt x="310" y="93"/>
                </a:lnTo>
                <a:lnTo>
                  <a:pt x="386" y="73"/>
                </a:lnTo>
                <a:lnTo>
                  <a:pt x="467" y="54"/>
                </a:lnTo>
                <a:lnTo>
                  <a:pt x="555" y="38"/>
                </a:lnTo>
                <a:lnTo>
                  <a:pt x="647" y="25"/>
                </a:lnTo>
                <a:lnTo>
                  <a:pt x="745" y="14"/>
                </a:lnTo>
                <a:lnTo>
                  <a:pt x="846" y="6"/>
                </a:lnTo>
                <a:lnTo>
                  <a:pt x="951" y="1"/>
                </a:lnTo>
                <a:lnTo>
                  <a:pt x="1060" y="0"/>
                </a:lnTo>
                <a:lnTo>
                  <a:pt x="1168" y="1"/>
                </a:lnTo>
                <a:lnTo>
                  <a:pt x="1273" y="6"/>
                </a:lnTo>
                <a:lnTo>
                  <a:pt x="1375" y="14"/>
                </a:lnTo>
                <a:lnTo>
                  <a:pt x="1472" y="25"/>
                </a:lnTo>
                <a:lnTo>
                  <a:pt x="1565" y="38"/>
                </a:lnTo>
                <a:lnTo>
                  <a:pt x="1652" y="54"/>
                </a:lnTo>
                <a:lnTo>
                  <a:pt x="1734" y="73"/>
                </a:lnTo>
                <a:lnTo>
                  <a:pt x="1809" y="93"/>
                </a:lnTo>
                <a:lnTo>
                  <a:pt x="1877" y="116"/>
                </a:lnTo>
                <a:lnTo>
                  <a:pt x="1938" y="141"/>
                </a:lnTo>
                <a:lnTo>
                  <a:pt x="2036" y="195"/>
                </a:lnTo>
                <a:lnTo>
                  <a:pt x="2098" y="255"/>
                </a:lnTo>
                <a:lnTo>
                  <a:pt x="2119" y="319"/>
                </a:lnTo>
                <a:lnTo>
                  <a:pt x="2114" y="352"/>
                </a:lnTo>
                <a:lnTo>
                  <a:pt x="2072" y="414"/>
                </a:lnTo>
                <a:lnTo>
                  <a:pt x="1991" y="472"/>
                </a:lnTo>
                <a:lnTo>
                  <a:pt x="1877" y="523"/>
                </a:lnTo>
                <a:lnTo>
                  <a:pt x="1809" y="546"/>
                </a:lnTo>
                <a:lnTo>
                  <a:pt x="1734" y="566"/>
                </a:lnTo>
                <a:lnTo>
                  <a:pt x="1652" y="585"/>
                </a:lnTo>
                <a:lnTo>
                  <a:pt x="1565" y="601"/>
                </a:lnTo>
                <a:lnTo>
                  <a:pt x="1472" y="614"/>
                </a:lnTo>
                <a:lnTo>
                  <a:pt x="1375" y="625"/>
                </a:lnTo>
                <a:lnTo>
                  <a:pt x="1273" y="633"/>
                </a:lnTo>
                <a:lnTo>
                  <a:pt x="1168" y="638"/>
                </a:lnTo>
                <a:lnTo>
                  <a:pt x="1060" y="639"/>
                </a:lnTo>
                <a:lnTo>
                  <a:pt x="951" y="638"/>
                </a:lnTo>
                <a:lnTo>
                  <a:pt x="846" y="633"/>
                </a:lnTo>
                <a:lnTo>
                  <a:pt x="745" y="625"/>
                </a:lnTo>
                <a:lnTo>
                  <a:pt x="647" y="614"/>
                </a:lnTo>
                <a:lnTo>
                  <a:pt x="555" y="601"/>
                </a:lnTo>
                <a:lnTo>
                  <a:pt x="467" y="585"/>
                </a:lnTo>
                <a:lnTo>
                  <a:pt x="386" y="566"/>
                </a:lnTo>
                <a:lnTo>
                  <a:pt x="310" y="546"/>
                </a:lnTo>
                <a:lnTo>
                  <a:pt x="242" y="523"/>
                </a:lnTo>
                <a:lnTo>
                  <a:pt x="181" y="498"/>
                </a:lnTo>
                <a:lnTo>
                  <a:pt x="83" y="444"/>
                </a:lnTo>
                <a:lnTo>
                  <a:pt x="22" y="384"/>
                </a:lnTo>
                <a:lnTo>
                  <a:pt x="0" y="319"/>
                </a:lnTo>
                <a:close/>
              </a:path>
            </a:pathLst>
          </a:custGeom>
          <a:noFill/>
          <a:ln w="12954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CO" dirty="0"/>
          </a:p>
        </p:txBody>
      </p:sp>
      <p:sp>
        <p:nvSpPr>
          <p:cNvPr id="8" name="Freeform 60">
            <a:extLst>
              <a:ext uri="{FF2B5EF4-FFF2-40B4-BE49-F238E27FC236}">
                <a16:creationId xmlns:a16="http://schemas.microsoft.com/office/drawing/2014/main" id="{D70835B5-52FE-6201-59EE-9A6645A90BDC}"/>
              </a:ext>
            </a:extLst>
          </p:cNvPr>
          <p:cNvSpPr>
            <a:spLocks/>
          </p:cNvSpPr>
          <p:nvPr/>
        </p:nvSpPr>
        <p:spPr bwMode="auto">
          <a:xfrm>
            <a:off x="4322034" y="5475150"/>
            <a:ext cx="1346200" cy="250190"/>
          </a:xfrm>
          <a:custGeom>
            <a:avLst/>
            <a:gdLst>
              <a:gd name="T0" fmla="+- 0 5973 5973"/>
              <a:gd name="T1" fmla="*/ T0 w 2120"/>
              <a:gd name="T2" fmla="+- 0 7724 7527"/>
              <a:gd name="T3" fmla="*/ 7724 h 394"/>
              <a:gd name="T4" fmla="+- 0 6027 5973"/>
              <a:gd name="T5" fmla="*/ T4 w 2120"/>
              <a:gd name="T6" fmla="+- 0 7662 7527"/>
              <a:gd name="T7" fmla="*/ 7662 h 394"/>
              <a:gd name="T8" fmla="+- 0 6118 5973"/>
              <a:gd name="T9" fmla="*/ T8 w 2120"/>
              <a:gd name="T10" fmla="+- 0 7625 7527"/>
              <a:gd name="T11" fmla="*/ 7625 h 394"/>
              <a:gd name="T12" fmla="+- 0 6177 5973"/>
              <a:gd name="T13" fmla="*/ T12 w 2120"/>
              <a:gd name="T14" fmla="+- 0 7608 7527"/>
              <a:gd name="T15" fmla="*/ 7608 h 394"/>
              <a:gd name="T16" fmla="+- 0 6246 5973"/>
              <a:gd name="T17" fmla="*/ T16 w 2120"/>
              <a:gd name="T18" fmla="+- 0 7592 7527"/>
              <a:gd name="T19" fmla="*/ 7592 h 394"/>
              <a:gd name="T20" fmla="+- 0 6323 5973"/>
              <a:gd name="T21" fmla="*/ T20 w 2120"/>
              <a:gd name="T22" fmla="+- 0 7578 7527"/>
              <a:gd name="T23" fmla="*/ 7578 h 394"/>
              <a:gd name="T24" fmla="+- 0 6407 5973"/>
              <a:gd name="T25" fmla="*/ T24 w 2120"/>
              <a:gd name="T26" fmla="+- 0 7565 7527"/>
              <a:gd name="T27" fmla="*/ 7565 h 394"/>
              <a:gd name="T28" fmla="+- 0 6498 5973"/>
              <a:gd name="T29" fmla="*/ T28 w 2120"/>
              <a:gd name="T30" fmla="+- 0 7554 7527"/>
              <a:gd name="T31" fmla="*/ 7554 h 394"/>
              <a:gd name="T32" fmla="+- 0 6595 5973"/>
              <a:gd name="T33" fmla="*/ T32 w 2120"/>
              <a:gd name="T34" fmla="+- 0 7545 7527"/>
              <a:gd name="T35" fmla="*/ 7545 h 394"/>
              <a:gd name="T36" fmla="+- 0 6698 5973"/>
              <a:gd name="T37" fmla="*/ T36 w 2120"/>
              <a:gd name="T38" fmla="+- 0 7537 7527"/>
              <a:gd name="T39" fmla="*/ 7537 h 394"/>
              <a:gd name="T40" fmla="+- 0 6805 5973"/>
              <a:gd name="T41" fmla="*/ T40 w 2120"/>
              <a:gd name="T42" fmla="+- 0 7532 7527"/>
              <a:gd name="T43" fmla="*/ 7532 h 394"/>
              <a:gd name="T44" fmla="+- 0 6917 5973"/>
              <a:gd name="T45" fmla="*/ T44 w 2120"/>
              <a:gd name="T46" fmla="+- 0 7528 7527"/>
              <a:gd name="T47" fmla="*/ 7528 h 394"/>
              <a:gd name="T48" fmla="+- 0 7033 5973"/>
              <a:gd name="T49" fmla="*/ T48 w 2120"/>
              <a:gd name="T50" fmla="+- 0 7527 7527"/>
              <a:gd name="T51" fmla="*/ 7527 h 394"/>
              <a:gd name="T52" fmla="+- 0 7148 5973"/>
              <a:gd name="T53" fmla="*/ T52 w 2120"/>
              <a:gd name="T54" fmla="+- 0 7528 7527"/>
              <a:gd name="T55" fmla="*/ 7528 h 394"/>
              <a:gd name="T56" fmla="+- 0 7260 5973"/>
              <a:gd name="T57" fmla="*/ T56 w 2120"/>
              <a:gd name="T58" fmla="+- 0 7532 7527"/>
              <a:gd name="T59" fmla="*/ 7532 h 394"/>
              <a:gd name="T60" fmla="+- 0 7368 5973"/>
              <a:gd name="T61" fmla="*/ T60 w 2120"/>
              <a:gd name="T62" fmla="+- 0 7537 7527"/>
              <a:gd name="T63" fmla="*/ 7537 h 394"/>
              <a:gd name="T64" fmla="+- 0 7470 5973"/>
              <a:gd name="T65" fmla="*/ T64 w 2120"/>
              <a:gd name="T66" fmla="+- 0 7545 7527"/>
              <a:gd name="T67" fmla="*/ 7545 h 394"/>
              <a:gd name="T68" fmla="+- 0 7567 5973"/>
              <a:gd name="T69" fmla="*/ T68 w 2120"/>
              <a:gd name="T70" fmla="+- 0 7554 7527"/>
              <a:gd name="T71" fmla="*/ 7554 h 394"/>
              <a:gd name="T72" fmla="+- 0 7658 5973"/>
              <a:gd name="T73" fmla="*/ T72 w 2120"/>
              <a:gd name="T74" fmla="+- 0 7565 7527"/>
              <a:gd name="T75" fmla="*/ 7565 h 394"/>
              <a:gd name="T76" fmla="+- 0 7743 5973"/>
              <a:gd name="T77" fmla="*/ T76 w 2120"/>
              <a:gd name="T78" fmla="+- 0 7578 7527"/>
              <a:gd name="T79" fmla="*/ 7578 h 394"/>
              <a:gd name="T80" fmla="+- 0 7819 5973"/>
              <a:gd name="T81" fmla="*/ T80 w 2120"/>
              <a:gd name="T82" fmla="+- 0 7592 7527"/>
              <a:gd name="T83" fmla="*/ 7592 h 394"/>
              <a:gd name="T84" fmla="+- 0 7888 5973"/>
              <a:gd name="T85" fmla="*/ T84 w 2120"/>
              <a:gd name="T86" fmla="+- 0 7608 7527"/>
              <a:gd name="T87" fmla="*/ 7608 h 394"/>
              <a:gd name="T88" fmla="+- 0 7948 5973"/>
              <a:gd name="T89" fmla="*/ T88 w 2120"/>
              <a:gd name="T90" fmla="+- 0 7625 7527"/>
              <a:gd name="T91" fmla="*/ 7625 h 394"/>
              <a:gd name="T92" fmla="+- 0 8038 5973"/>
              <a:gd name="T93" fmla="*/ T92 w 2120"/>
              <a:gd name="T94" fmla="+- 0 7662 7527"/>
              <a:gd name="T95" fmla="*/ 7662 h 394"/>
              <a:gd name="T96" fmla="+- 0 8086 5973"/>
              <a:gd name="T97" fmla="*/ T96 w 2120"/>
              <a:gd name="T98" fmla="+- 0 7702 7527"/>
              <a:gd name="T99" fmla="*/ 7702 h 394"/>
              <a:gd name="T100" fmla="+- 0 8092 5973"/>
              <a:gd name="T101" fmla="*/ T100 w 2120"/>
              <a:gd name="T102" fmla="+- 0 7724 7527"/>
              <a:gd name="T103" fmla="*/ 7724 h 394"/>
              <a:gd name="T104" fmla="+- 0 8086 5973"/>
              <a:gd name="T105" fmla="*/ T104 w 2120"/>
              <a:gd name="T106" fmla="+- 0 7745 7527"/>
              <a:gd name="T107" fmla="*/ 7745 h 394"/>
              <a:gd name="T108" fmla="+- 0 8038 5973"/>
              <a:gd name="T109" fmla="*/ T108 w 2120"/>
              <a:gd name="T110" fmla="+- 0 7786 7527"/>
              <a:gd name="T111" fmla="*/ 7786 h 394"/>
              <a:gd name="T112" fmla="+- 0 7948 5973"/>
              <a:gd name="T113" fmla="*/ T112 w 2120"/>
              <a:gd name="T114" fmla="+- 0 7823 7527"/>
              <a:gd name="T115" fmla="*/ 7823 h 394"/>
              <a:gd name="T116" fmla="+- 0 7888 5973"/>
              <a:gd name="T117" fmla="*/ T116 w 2120"/>
              <a:gd name="T118" fmla="+- 0 7840 7527"/>
              <a:gd name="T119" fmla="*/ 7840 h 394"/>
              <a:gd name="T120" fmla="+- 0 7819 5973"/>
              <a:gd name="T121" fmla="*/ T120 w 2120"/>
              <a:gd name="T122" fmla="+- 0 7856 7527"/>
              <a:gd name="T123" fmla="*/ 7856 h 394"/>
              <a:gd name="T124" fmla="+- 0 7743 5973"/>
              <a:gd name="T125" fmla="*/ T124 w 2120"/>
              <a:gd name="T126" fmla="+- 0 7870 7527"/>
              <a:gd name="T127" fmla="*/ 7870 h 394"/>
              <a:gd name="T128" fmla="+- 0 7658 5973"/>
              <a:gd name="T129" fmla="*/ T128 w 2120"/>
              <a:gd name="T130" fmla="+- 0 7883 7527"/>
              <a:gd name="T131" fmla="*/ 7883 h 394"/>
              <a:gd name="T132" fmla="+- 0 7567 5973"/>
              <a:gd name="T133" fmla="*/ T132 w 2120"/>
              <a:gd name="T134" fmla="+- 0 7894 7527"/>
              <a:gd name="T135" fmla="*/ 7894 h 394"/>
              <a:gd name="T136" fmla="+- 0 7470 5973"/>
              <a:gd name="T137" fmla="*/ T136 w 2120"/>
              <a:gd name="T138" fmla="+- 0 7903 7527"/>
              <a:gd name="T139" fmla="*/ 7903 h 394"/>
              <a:gd name="T140" fmla="+- 0 7368 5973"/>
              <a:gd name="T141" fmla="*/ T140 w 2120"/>
              <a:gd name="T142" fmla="+- 0 7911 7527"/>
              <a:gd name="T143" fmla="*/ 7911 h 394"/>
              <a:gd name="T144" fmla="+- 0 7260 5973"/>
              <a:gd name="T145" fmla="*/ T144 w 2120"/>
              <a:gd name="T146" fmla="+- 0 7916 7527"/>
              <a:gd name="T147" fmla="*/ 7916 h 394"/>
              <a:gd name="T148" fmla="+- 0 7148 5973"/>
              <a:gd name="T149" fmla="*/ T148 w 2120"/>
              <a:gd name="T150" fmla="+- 0 7919 7527"/>
              <a:gd name="T151" fmla="*/ 7919 h 394"/>
              <a:gd name="T152" fmla="+- 0 7033 5973"/>
              <a:gd name="T153" fmla="*/ T152 w 2120"/>
              <a:gd name="T154" fmla="+- 0 7921 7527"/>
              <a:gd name="T155" fmla="*/ 7921 h 394"/>
              <a:gd name="T156" fmla="+- 0 6917 5973"/>
              <a:gd name="T157" fmla="*/ T156 w 2120"/>
              <a:gd name="T158" fmla="+- 0 7919 7527"/>
              <a:gd name="T159" fmla="*/ 7919 h 394"/>
              <a:gd name="T160" fmla="+- 0 6805 5973"/>
              <a:gd name="T161" fmla="*/ T160 w 2120"/>
              <a:gd name="T162" fmla="+- 0 7916 7527"/>
              <a:gd name="T163" fmla="*/ 7916 h 394"/>
              <a:gd name="T164" fmla="+- 0 6698 5973"/>
              <a:gd name="T165" fmla="*/ T164 w 2120"/>
              <a:gd name="T166" fmla="+- 0 7911 7527"/>
              <a:gd name="T167" fmla="*/ 7911 h 394"/>
              <a:gd name="T168" fmla="+- 0 6595 5973"/>
              <a:gd name="T169" fmla="*/ T168 w 2120"/>
              <a:gd name="T170" fmla="+- 0 7903 7527"/>
              <a:gd name="T171" fmla="*/ 7903 h 394"/>
              <a:gd name="T172" fmla="+- 0 6498 5973"/>
              <a:gd name="T173" fmla="*/ T172 w 2120"/>
              <a:gd name="T174" fmla="+- 0 7894 7527"/>
              <a:gd name="T175" fmla="*/ 7894 h 394"/>
              <a:gd name="T176" fmla="+- 0 6407 5973"/>
              <a:gd name="T177" fmla="*/ T176 w 2120"/>
              <a:gd name="T178" fmla="+- 0 7883 7527"/>
              <a:gd name="T179" fmla="*/ 7883 h 394"/>
              <a:gd name="T180" fmla="+- 0 6323 5973"/>
              <a:gd name="T181" fmla="*/ T180 w 2120"/>
              <a:gd name="T182" fmla="+- 0 7870 7527"/>
              <a:gd name="T183" fmla="*/ 7870 h 394"/>
              <a:gd name="T184" fmla="+- 0 6246 5973"/>
              <a:gd name="T185" fmla="*/ T184 w 2120"/>
              <a:gd name="T186" fmla="+- 0 7856 7527"/>
              <a:gd name="T187" fmla="*/ 7856 h 394"/>
              <a:gd name="T188" fmla="+- 0 6177 5973"/>
              <a:gd name="T189" fmla="*/ T188 w 2120"/>
              <a:gd name="T190" fmla="+- 0 7840 7527"/>
              <a:gd name="T191" fmla="*/ 7840 h 394"/>
              <a:gd name="T192" fmla="+- 0 6118 5973"/>
              <a:gd name="T193" fmla="*/ T192 w 2120"/>
              <a:gd name="T194" fmla="+- 0 7823 7527"/>
              <a:gd name="T195" fmla="*/ 7823 h 394"/>
              <a:gd name="T196" fmla="+- 0 6027 5973"/>
              <a:gd name="T197" fmla="*/ T196 w 2120"/>
              <a:gd name="T198" fmla="+- 0 7786 7527"/>
              <a:gd name="T199" fmla="*/ 7786 h 394"/>
              <a:gd name="T200" fmla="+- 0 5979 5973"/>
              <a:gd name="T201" fmla="*/ T200 w 2120"/>
              <a:gd name="T202" fmla="+- 0 7745 7527"/>
              <a:gd name="T203" fmla="*/ 7745 h 394"/>
              <a:gd name="T204" fmla="+- 0 5973 5973"/>
              <a:gd name="T205" fmla="*/ T204 w 2120"/>
              <a:gd name="T206" fmla="+- 0 7724 7527"/>
              <a:gd name="T207" fmla="*/ 7724 h 39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</a:cxnLst>
            <a:rect l="0" t="0" r="r" b="b"/>
            <a:pathLst>
              <a:path w="2120" h="394">
                <a:moveTo>
                  <a:pt x="0" y="197"/>
                </a:moveTo>
                <a:lnTo>
                  <a:pt x="54" y="135"/>
                </a:lnTo>
                <a:lnTo>
                  <a:pt x="145" y="98"/>
                </a:lnTo>
                <a:lnTo>
                  <a:pt x="204" y="81"/>
                </a:lnTo>
                <a:lnTo>
                  <a:pt x="273" y="65"/>
                </a:lnTo>
                <a:lnTo>
                  <a:pt x="350" y="51"/>
                </a:lnTo>
                <a:lnTo>
                  <a:pt x="434" y="38"/>
                </a:lnTo>
                <a:lnTo>
                  <a:pt x="525" y="27"/>
                </a:lnTo>
                <a:lnTo>
                  <a:pt x="622" y="18"/>
                </a:lnTo>
                <a:lnTo>
                  <a:pt x="725" y="10"/>
                </a:lnTo>
                <a:lnTo>
                  <a:pt x="832" y="5"/>
                </a:lnTo>
                <a:lnTo>
                  <a:pt x="944" y="1"/>
                </a:lnTo>
                <a:lnTo>
                  <a:pt x="1060" y="0"/>
                </a:lnTo>
                <a:lnTo>
                  <a:pt x="1175" y="1"/>
                </a:lnTo>
                <a:lnTo>
                  <a:pt x="1287" y="5"/>
                </a:lnTo>
                <a:lnTo>
                  <a:pt x="1395" y="10"/>
                </a:lnTo>
                <a:lnTo>
                  <a:pt x="1497" y="18"/>
                </a:lnTo>
                <a:lnTo>
                  <a:pt x="1594" y="27"/>
                </a:lnTo>
                <a:lnTo>
                  <a:pt x="1685" y="38"/>
                </a:lnTo>
                <a:lnTo>
                  <a:pt x="1770" y="51"/>
                </a:lnTo>
                <a:lnTo>
                  <a:pt x="1846" y="65"/>
                </a:lnTo>
                <a:lnTo>
                  <a:pt x="1915" y="81"/>
                </a:lnTo>
                <a:lnTo>
                  <a:pt x="1975" y="98"/>
                </a:lnTo>
                <a:lnTo>
                  <a:pt x="2065" y="135"/>
                </a:lnTo>
                <a:lnTo>
                  <a:pt x="2113" y="175"/>
                </a:lnTo>
                <a:lnTo>
                  <a:pt x="2119" y="197"/>
                </a:lnTo>
                <a:lnTo>
                  <a:pt x="2113" y="218"/>
                </a:lnTo>
                <a:lnTo>
                  <a:pt x="2065" y="259"/>
                </a:lnTo>
                <a:lnTo>
                  <a:pt x="1975" y="296"/>
                </a:lnTo>
                <a:lnTo>
                  <a:pt x="1915" y="313"/>
                </a:lnTo>
                <a:lnTo>
                  <a:pt x="1846" y="329"/>
                </a:lnTo>
                <a:lnTo>
                  <a:pt x="1770" y="343"/>
                </a:lnTo>
                <a:lnTo>
                  <a:pt x="1685" y="356"/>
                </a:lnTo>
                <a:lnTo>
                  <a:pt x="1594" y="367"/>
                </a:lnTo>
                <a:lnTo>
                  <a:pt x="1497" y="376"/>
                </a:lnTo>
                <a:lnTo>
                  <a:pt x="1395" y="384"/>
                </a:lnTo>
                <a:lnTo>
                  <a:pt x="1287" y="389"/>
                </a:lnTo>
                <a:lnTo>
                  <a:pt x="1175" y="392"/>
                </a:lnTo>
                <a:lnTo>
                  <a:pt x="1060" y="394"/>
                </a:lnTo>
                <a:lnTo>
                  <a:pt x="944" y="392"/>
                </a:lnTo>
                <a:lnTo>
                  <a:pt x="832" y="389"/>
                </a:lnTo>
                <a:lnTo>
                  <a:pt x="725" y="384"/>
                </a:lnTo>
                <a:lnTo>
                  <a:pt x="622" y="376"/>
                </a:lnTo>
                <a:lnTo>
                  <a:pt x="525" y="367"/>
                </a:lnTo>
                <a:lnTo>
                  <a:pt x="434" y="356"/>
                </a:lnTo>
                <a:lnTo>
                  <a:pt x="350" y="343"/>
                </a:lnTo>
                <a:lnTo>
                  <a:pt x="273" y="329"/>
                </a:lnTo>
                <a:lnTo>
                  <a:pt x="204" y="313"/>
                </a:lnTo>
                <a:lnTo>
                  <a:pt x="145" y="296"/>
                </a:lnTo>
                <a:lnTo>
                  <a:pt x="54" y="259"/>
                </a:lnTo>
                <a:lnTo>
                  <a:pt x="6" y="218"/>
                </a:lnTo>
                <a:lnTo>
                  <a:pt x="0" y="197"/>
                </a:lnTo>
                <a:close/>
              </a:path>
            </a:pathLst>
          </a:custGeom>
          <a:noFill/>
          <a:ln w="12954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CO"/>
          </a:p>
        </p:txBody>
      </p:sp>
      <p:sp>
        <p:nvSpPr>
          <p:cNvPr id="11" name="AutoShape 59">
            <a:extLst>
              <a:ext uri="{FF2B5EF4-FFF2-40B4-BE49-F238E27FC236}">
                <a16:creationId xmlns:a16="http://schemas.microsoft.com/office/drawing/2014/main" id="{F7B675DA-AFFB-B3B0-396A-F8D5DE57E5F5}"/>
              </a:ext>
            </a:extLst>
          </p:cNvPr>
          <p:cNvSpPr>
            <a:spLocks/>
          </p:cNvSpPr>
          <p:nvPr/>
        </p:nvSpPr>
        <p:spPr bwMode="auto">
          <a:xfrm>
            <a:off x="3765543" y="2697480"/>
            <a:ext cx="594822" cy="2932406"/>
          </a:xfrm>
          <a:custGeom>
            <a:avLst/>
            <a:gdLst>
              <a:gd name="T0" fmla="+- 0 5934 4468"/>
              <a:gd name="T1" fmla="*/ T0 w 1506"/>
              <a:gd name="T2" fmla="+- 0 7724 4297"/>
              <a:gd name="T3" fmla="*/ 7724 h 3509"/>
              <a:gd name="T4" fmla="+- 0 5829 4468"/>
              <a:gd name="T5" fmla="*/ T4 w 1506"/>
              <a:gd name="T6" fmla="+- 0 7785 4297"/>
              <a:gd name="T7" fmla="*/ 7785 h 3509"/>
              <a:gd name="T8" fmla="+- 0 5824 4468"/>
              <a:gd name="T9" fmla="*/ T8 w 1506"/>
              <a:gd name="T10" fmla="+- 0 7788 4297"/>
              <a:gd name="T11" fmla="*/ 7788 h 3509"/>
              <a:gd name="T12" fmla="+- 0 5823 4468"/>
              <a:gd name="T13" fmla="*/ T12 w 1506"/>
              <a:gd name="T14" fmla="+- 0 7794 4297"/>
              <a:gd name="T15" fmla="*/ 7794 h 3509"/>
              <a:gd name="T16" fmla="+- 0 5828 4468"/>
              <a:gd name="T17" fmla="*/ T16 w 1506"/>
              <a:gd name="T18" fmla="+- 0 7804 4297"/>
              <a:gd name="T19" fmla="*/ 7804 h 3509"/>
              <a:gd name="T20" fmla="+- 0 5834 4468"/>
              <a:gd name="T21" fmla="*/ T20 w 1506"/>
              <a:gd name="T22" fmla="+- 0 7805 4297"/>
              <a:gd name="T23" fmla="*/ 7805 h 3509"/>
              <a:gd name="T24" fmla="+- 0 5957 4468"/>
              <a:gd name="T25" fmla="*/ T24 w 1506"/>
              <a:gd name="T26" fmla="+- 0 7734 4297"/>
              <a:gd name="T27" fmla="*/ 7734 h 3509"/>
              <a:gd name="T28" fmla="+- 0 5954 4468"/>
              <a:gd name="T29" fmla="*/ T28 w 1506"/>
              <a:gd name="T30" fmla="+- 0 7734 4297"/>
              <a:gd name="T31" fmla="*/ 7734 h 3509"/>
              <a:gd name="T32" fmla="+- 0 5954 4468"/>
              <a:gd name="T33" fmla="*/ T32 w 1506"/>
              <a:gd name="T34" fmla="+- 0 7733 4297"/>
              <a:gd name="T35" fmla="*/ 7733 h 3509"/>
              <a:gd name="T36" fmla="+- 0 5949 4468"/>
              <a:gd name="T37" fmla="*/ T36 w 1506"/>
              <a:gd name="T38" fmla="+- 0 7733 4297"/>
              <a:gd name="T39" fmla="*/ 7733 h 3509"/>
              <a:gd name="T40" fmla="+- 0 5934 4468"/>
              <a:gd name="T41" fmla="*/ T40 w 1506"/>
              <a:gd name="T42" fmla="+- 0 7724 4297"/>
              <a:gd name="T43" fmla="*/ 7724 h 3509"/>
              <a:gd name="T44" fmla="+- 0 4488 4468"/>
              <a:gd name="T45" fmla="*/ T44 w 1506"/>
              <a:gd name="T46" fmla="+- 0 4297 4297"/>
              <a:gd name="T47" fmla="*/ 4297 h 3509"/>
              <a:gd name="T48" fmla="+- 0 4468 4468"/>
              <a:gd name="T49" fmla="*/ T48 w 1506"/>
              <a:gd name="T50" fmla="+- 0 4297 4297"/>
              <a:gd name="T51" fmla="*/ 4297 h 3509"/>
              <a:gd name="T52" fmla="+- 0 4468 4468"/>
              <a:gd name="T53" fmla="*/ T52 w 1506"/>
              <a:gd name="T54" fmla="+- 0 7729 4297"/>
              <a:gd name="T55" fmla="*/ 7729 h 3509"/>
              <a:gd name="T56" fmla="+- 0 4472 4468"/>
              <a:gd name="T57" fmla="*/ T56 w 1506"/>
              <a:gd name="T58" fmla="+- 0 7734 4297"/>
              <a:gd name="T59" fmla="*/ 7734 h 3509"/>
              <a:gd name="T60" fmla="+- 0 5917 4468"/>
              <a:gd name="T61" fmla="*/ T60 w 1506"/>
              <a:gd name="T62" fmla="+- 0 7734 4297"/>
              <a:gd name="T63" fmla="*/ 7734 h 3509"/>
              <a:gd name="T64" fmla="+- 0 5934 4468"/>
              <a:gd name="T65" fmla="*/ T64 w 1506"/>
              <a:gd name="T66" fmla="+- 0 7724 4297"/>
              <a:gd name="T67" fmla="*/ 7724 h 3509"/>
              <a:gd name="T68" fmla="+- 0 4488 4468"/>
              <a:gd name="T69" fmla="*/ T68 w 1506"/>
              <a:gd name="T70" fmla="+- 0 7724 4297"/>
              <a:gd name="T71" fmla="*/ 7724 h 3509"/>
              <a:gd name="T72" fmla="+- 0 4478 4468"/>
              <a:gd name="T73" fmla="*/ T72 w 1506"/>
              <a:gd name="T74" fmla="+- 0 7714 4297"/>
              <a:gd name="T75" fmla="*/ 7714 h 3509"/>
              <a:gd name="T76" fmla="+- 0 4488 4468"/>
              <a:gd name="T77" fmla="*/ T76 w 1506"/>
              <a:gd name="T78" fmla="+- 0 7714 4297"/>
              <a:gd name="T79" fmla="*/ 7714 h 3509"/>
              <a:gd name="T80" fmla="+- 0 4488 4468"/>
              <a:gd name="T81" fmla="*/ T80 w 1506"/>
              <a:gd name="T82" fmla="+- 0 4297 4297"/>
              <a:gd name="T83" fmla="*/ 4297 h 3509"/>
              <a:gd name="T84" fmla="+- 0 5957 4468"/>
              <a:gd name="T85" fmla="*/ T84 w 1506"/>
              <a:gd name="T86" fmla="+- 0 7714 4297"/>
              <a:gd name="T87" fmla="*/ 7714 h 3509"/>
              <a:gd name="T88" fmla="+- 0 5954 4468"/>
              <a:gd name="T89" fmla="*/ T88 w 1506"/>
              <a:gd name="T90" fmla="+- 0 7714 4297"/>
              <a:gd name="T91" fmla="*/ 7714 h 3509"/>
              <a:gd name="T92" fmla="+- 0 5954 4468"/>
              <a:gd name="T93" fmla="*/ T92 w 1506"/>
              <a:gd name="T94" fmla="+- 0 7734 4297"/>
              <a:gd name="T95" fmla="*/ 7734 h 3509"/>
              <a:gd name="T96" fmla="+- 0 5957 4468"/>
              <a:gd name="T97" fmla="*/ T96 w 1506"/>
              <a:gd name="T98" fmla="+- 0 7734 4297"/>
              <a:gd name="T99" fmla="*/ 7734 h 3509"/>
              <a:gd name="T100" fmla="+- 0 5974 4468"/>
              <a:gd name="T101" fmla="*/ T100 w 1506"/>
              <a:gd name="T102" fmla="+- 0 7724 4297"/>
              <a:gd name="T103" fmla="*/ 7724 h 3509"/>
              <a:gd name="T104" fmla="+- 0 5957 4468"/>
              <a:gd name="T105" fmla="*/ T104 w 1506"/>
              <a:gd name="T106" fmla="+- 0 7714 4297"/>
              <a:gd name="T107" fmla="*/ 7714 h 3509"/>
              <a:gd name="T108" fmla="+- 0 5949 4468"/>
              <a:gd name="T109" fmla="*/ T108 w 1506"/>
              <a:gd name="T110" fmla="+- 0 7715 4297"/>
              <a:gd name="T111" fmla="*/ 7715 h 3509"/>
              <a:gd name="T112" fmla="+- 0 5934 4468"/>
              <a:gd name="T113" fmla="*/ T112 w 1506"/>
              <a:gd name="T114" fmla="+- 0 7724 4297"/>
              <a:gd name="T115" fmla="*/ 7724 h 3509"/>
              <a:gd name="T116" fmla="+- 0 5949 4468"/>
              <a:gd name="T117" fmla="*/ T116 w 1506"/>
              <a:gd name="T118" fmla="+- 0 7733 4297"/>
              <a:gd name="T119" fmla="*/ 7733 h 3509"/>
              <a:gd name="T120" fmla="+- 0 5949 4468"/>
              <a:gd name="T121" fmla="*/ T120 w 1506"/>
              <a:gd name="T122" fmla="+- 0 7715 4297"/>
              <a:gd name="T123" fmla="*/ 7715 h 3509"/>
              <a:gd name="T124" fmla="+- 0 5954 4468"/>
              <a:gd name="T125" fmla="*/ T124 w 1506"/>
              <a:gd name="T126" fmla="+- 0 7715 4297"/>
              <a:gd name="T127" fmla="*/ 7715 h 3509"/>
              <a:gd name="T128" fmla="+- 0 5949 4468"/>
              <a:gd name="T129" fmla="*/ T128 w 1506"/>
              <a:gd name="T130" fmla="+- 0 7715 4297"/>
              <a:gd name="T131" fmla="*/ 7715 h 3509"/>
              <a:gd name="T132" fmla="+- 0 5949 4468"/>
              <a:gd name="T133" fmla="*/ T132 w 1506"/>
              <a:gd name="T134" fmla="+- 0 7733 4297"/>
              <a:gd name="T135" fmla="*/ 7733 h 3509"/>
              <a:gd name="T136" fmla="+- 0 5954 4468"/>
              <a:gd name="T137" fmla="*/ T136 w 1506"/>
              <a:gd name="T138" fmla="+- 0 7733 4297"/>
              <a:gd name="T139" fmla="*/ 7733 h 3509"/>
              <a:gd name="T140" fmla="+- 0 5954 4468"/>
              <a:gd name="T141" fmla="*/ T140 w 1506"/>
              <a:gd name="T142" fmla="+- 0 7715 4297"/>
              <a:gd name="T143" fmla="*/ 7715 h 3509"/>
              <a:gd name="T144" fmla="+- 0 4488 4468"/>
              <a:gd name="T145" fmla="*/ T144 w 1506"/>
              <a:gd name="T146" fmla="+- 0 7714 4297"/>
              <a:gd name="T147" fmla="*/ 7714 h 3509"/>
              <a:gd name="T148" fmla="+- 0 4478 4468"/>
              <a:gd name="T149" fmla="*/ T148 w 1506"/>
              <a:gd name="T150" fmla="+- 0 7714 4297"/>
              <a:gd name="T151" fmla="*/ 7714 h 3509"/>
              <a:gd name="T152" fmla="+- 0 4488 4468"/>
              <a:gd name="T153" fmla="*/ T152 w 1506"/>
              <a:gd name="T154" fmla="+- 0 7724 4297"/>
              <a:gd name="T155" fmla="*/ 7724 h 3509"/>
              <a:gd name="T156" fmla="+- 0 4488 4468"/>
              <a:gd name="T157" fmla="*/ T156 w 1506"/>
              <a:gd name="T158" fmla="+- 0 7714 4297"/>
              <a:gd name="T159" fmla="*/ 7714 h 3509"/>
              <a:gd name="T160" fmla="+- 0 5917 4468"/>
              <a:gd name="T161" fmla="*/ T160 w 1506"/>
              <a:gd name="T162" fmla="+- 0 7714 4297"/>
              <a:gd name="T163" fmla="*/ 7714 h 3509"/>
              <a:gd name="T164" fmla="+- 0 4488 4468"/>
              <a:gd name="T165" fmla="*/ T164 w 1506"/>
              <a:gd name="T166" fmla="+- 0 7714 4297"/>
              <a:gd name="T167" fmla="*/ 7714 h 3509"/>
              <a:gd name="T168" fmla="+- 0 4488 4468"/>
              <a:gd name="T169" fmla="*/ T168 w 1506"/>
              <a:gd name="T170" fmla="+- 0 7724 4297"/>
              <a:gd name="T171" fmla="*/ 7724 h 3509"/>
              <a:gd name="T172" fmla="+- 0 5934 4468"/>
              <a:gd name="T173" fmla="*/ T172 w 1506"/>
              <a:gd name="T174" fmla="+- 0 7724 4297"/>
              <a:gd name="T175" fmla="*/ 7724 h 3509"/>
              <a:gd name="T176" fmla="+- 0 5917 4468"/>
              <a:gd name="T177" fmla="*/ T176 w 1506"/>
              <a:gd name="T178" fmla="+- 0 7714 4297"/>
              <a:gd name="T179" fmla="*/ 7714 h 3509"/>
              <a:gd name="T180" fmla="+- 0 5834 4468"/>
              <a:gd name="T181" fmla="*/ T180 w 1506"/>
              <a:gd name="T182" fmla="+- 0 7643 4297"/>
              <a:gd name="T183" fmla="*/ 7643 h 3509"/>
              <a:gd name="T184" fmla="+- 0 5828 4468"/>
              <a:gd name="T185" fmla="*/ T184 w 1506"/>
              <a:gd name="T186" fmla="+- 0 7644 4297"/>
              <a:gd name="T187" fmla="*/ 7644 h 3509"/>
              <a:gd name="T188" fmla="+- 0 5825 4468"/>
              <a:gd name="T189" fmla="*/ T188 w 1506"/>
              <a:gd name="T190" fmla="+- 0 7649 4297"/>
              <a:gd name="T191" fmla="*/ 7649 h 3509"/>
              <a:gd name="T192" fmla="+- 0 5823 4468"/>
              <a:gd name="T193" fmla="*/ T192 w 1506"/>
              <a:gd name="T194" fmla="+- 0 7654 4297"/>
              <a:gd name="T195" fmla="*/ 7654 h 3509"/>
              <a:gd name="T196" fmla="+- 0 5824 4468"/>
              <a:gd name="T197" fmla="*/ T196 w 1506"/>
              <a:gd name="T198" fmla="+- 0 7660 4297"/>
              <a:gd name="T199" fmla="*/ 7660 h 3509"/>
              <a:gd name="T200" fmla="+- 0 5934 4468"/>
              <a:gd name="T201" fmla="*/ T200 w 1506"/>
              <a:gd name="T202" fmla="+- 0 7724 4297"/>
              <a:gd name="T203" fmla="*/ 7724 h 3509"/>
              <a:gd name="T204" fmla="+- 0 5949 4468"/>
              <a:gd name="T205" fmla="*/ T204 w 1506"/>
              <a:gd name="T206" fmla="+- 0 7715 4297"/>
              <a:gd name="T207" fmla="*/ 7715 h 3509"/>
              <a:gd name="T208" fmla="+- 0 5954 4468"/>
              <a:gd name="T209" fmla="*/ T208 w 1506"/>
              <a:gd name="T210" fmla="+- 0 7715 4297"/>
              <a:gd name="T211" fmla="*/ 7715 h 3509"/>
              <a:gd name="T212" fmla="+- 0 5954 4468"/>
              <a:gd name="T213" fmla="*/ T212 w 1506"/>
              <a:gd name="T214" fmla="+- 0 7714 4297"/>
              <a:gd name="T215" fmla="*/ 7714 h 3509"/>
              <a:gd name="T216" fmla="+- 0 5957 4468"/>
              <a:gd name="T217" fmla="*/ T216 w 1506"/>
              <a:gd name="T218" fmla="+- 0 7714 4297"/>
              <a:gd name="T219" fmla="*/ 7714 h 3509"/>
              <a:gd name="T220" fmla="+- 0 5834 4468"/>
              <a:gd name="T221" fmla="*/ T220 w 1506"/>
              <a:gd name="T222" fmla="+- 0 7643 4297"/>
              <a:gd name="T223" fmla="*/ 7643 h 350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</a:cxnLst>
            <a:rect l="0" t="0" r="r" b="b"/>
            <a:pathLst>
              <a:path w="1506" h="3509">
                <a:moveTo>
                  <a:pt x="1466" y="3427"/>
                </a:moveTo>
                <a:lnTo>
                  <a:pt x="1361" y="3488"/>
                </a:lnTo>
                <a:lnTo>
                  <a:pt x="1356" y="3491"/>
                </a:lnTo>
                <a:lnTo>
                  <a:pt x="1355" y="3497"/>
                </a:lnTo>
                <a:lnTo>
                  <a:pt x="1360" y="3507"/>
                </a:lnTo>
                <a:lnTo>
                  <a:pt x="1366" y="3508"/>
                </a:lnTo>
                <a:lnTo>
                  <a:pt x="1489" y="3437"/>
                </a:lnTo>
                <a:lnTo>
                  <a:pt x="1486" y="3437"/>
                </a:lnTo>
                <a:lnTo>
                  <a:pt x="1486" y="3436"/>
                </a:lnTo>
                <a:lnTo>
                  <a:pt x="1481" y="3436"/>
                </a:lnTo>
                <a:lnTo>
                  <a:pt x="1466" y="3427"/>
                </a:lnTo>
                <a:close/>
                <a:moveTo>
                  <a:pt x="20" y="0"/>
                </a:moveTo>
                <a:lnTo>
                  <a:pt x="0" y="0"/>
                </a:lnTo>
                <a:lnTo>
                  <a:pt x="0" y="3432"/>
                </a:lnTo>
                <a:lnTo>
                  <a:pt x="4" y="3437"/>
                </a:lnTo>
                <a:lnTo>
                  <a:pt x="1449" y="3437"/>
                </a:lnTo>
                <a:lnTo>
                  <a:pt x="1466" y="3427"/>
                </a:lnTo>
                <a:lnTo>
                  <a:pt x="20" y="3427"/>
                </a:lnTo>
                <a:lnTo>
                  <a:pt x="10" y="3417"/>
                </a:lnTo>
                <a:lnTo>
                  <a:pt x="20" y="3417"/>
                </a:lnTo>
                <a:lnTo>
                  <a:pt x="20" y="0"/>
                </a:lnTo>
                <a:close/>
                <a:moveTo>
                  <a:pt x="1489" y="3417"/>
                </a:moveTo>
                <a:lnTo>
                  <a:pt x="1486" y="3417"/>
                </a:lnTo>
                <a:lnTo>
                  <a:pt x="1486" y="3437"/>
                </a:lnTo>
                <a:lnTo>
                  <a:pt x="1489" y="3437"/>
                </a:lnTo>
                <a:lnTo>
                  <a:pt x="1506" y="3427"/>
                </a:lnTo>
                <a:lnTo>
                  <a:pt x="1489" y="3417"/>
                </a:lnTo>
                <a:close/>
                <a:moveTo>
                  <a:pt x="1481" y="3418"/>
                </a:moveTo>
                <a:lnTo>
                  <a:pt x="1466" y="3427"/>
                </a:lnTo>
                <a:lnTo>
                  <a:pt x="1481" y="3436"/>
                </a:lnTo>
                <a:lnTo>
                  <a:pt x="1481" y="3418"/>
                </a:lnTo>
                <a:close/>
                <a:moveTo>
                  <a:pt x="1486" y="3418"/>
                </a:moveTo>
                <a:lnTo>
                  <a:pt x="1481" y="3418"/>
                </a:lnTo>
                <a:lnTo>
                  <a:pt x="1481" y="3436"/>
                </a:lnTo>
                <a:lnTo>
                  <a:pt x="1486" y="3436"/>
                </a:lnTo>
                <a:lnTo>
                  <a:pt x="1486" y="3418"/>
                </a:lnTo>
                <a:close/>
                <a:moveTo>
                  <a:pt x="20" y="3417"/>
                </a:moveTo>
                <a:lnTo>
                  <a:pt x="10" y="3417"/>
                </a:lnTo>
                <a:lnTo>
                  <a:pt x="20" y="3427"/>
                </a:lnTo>
                <a:lnTo>
                  <a:pt x="20" y="3417"/>
                </a:lnTo>
                <a:close/>
                <a:moveTo>
                  <a:pt x="1449" y="3417"/>
                </a:moveTo>
                <a:lnTo>
                  <a:pt x="20" y="3417"/>
                </a:lnTo>
                <a:lnTo>
                  <a:pt x="20" y="3427"/>
                </a:lnTo>
                <a:lnTo>
                  <a:pt x="1466" y="3427"/>
                </a:lnTo>
                <a:lnTo>
                  <a:pt x="1449" y="3417"/>
                </a:lnTo>
                <a:close/>
                <a:moveTo>
                  <a:pt x="1366" y="3346"/>
                </a:moveTo>
                <a:lnTo>
                  <a:pt x="1360" y="3347"/>
                </a:lnTo>
                <a:lnTo>
                  <a:pt x="1357" y="3352"/>
                </a:lnTo>
                <a:lnTo>
                  <a:pt x="1355" y="3357"/>
                </a:lnTo>
                <a:lnTo>
                  <a:pt x="1356" y="3363"/>
                </a:lnTo>
                <a:lnTo>
                  <a:pt x="1466" y="3427"/>
                </a:lnTo>
                <a:lnTo>
                  <a:pt x="1481" y="3418"/>
                </a:lnTo>
                <a:lnTo>
                  <a:pt x="1486" y="3418"/>
                </a:lnTo>
                <a:lnTo>
                  <a:pt x="1486" y="3417"/>
                </a:lnTo>
                <a:lnTo>
                  <a:pt x="1489" y="3417"/>
                </a:lnTo>
                <a:lnTo>
                  <a:pt x="1366" y="3346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813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Instalación de cifrado y firmado ADRES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3: Ejecutar el asistente de instalación que le guiara durante el proceso</a:t>
            </a:r>
            <a:r>
              <a:rPr lang="es-ES" dirty="0">
                <a:latin typeface="Arial MT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dirty="0">
                <a:latin typeface="Arial MT"/>
              </a:rPr>
              <a:t>Nota: La ruta automática de instalación para el aplicativo es </a:t>
            </a:r>
            <a:r>
              <a:rPr lang="es-ES" sz="1800" dirty="0">
                <a:latin typeface="Arial MT"/>
              </a:rPr>
              <a:t>c:</a:t>
            </a:r>
            <a:r>
              <a:rPr lang="es-CO" sz="1800" dirty="0">
                <a:latin typeface="Arial MT"/>
              </a:rPr>
              <a:t>\Archivos de Programa (x86) \ ADRES \ Sistema de Cifrado y Firmado de Archivos \ ADRES     </a:t>
            </a: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CO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dirty="0">
                <a:latin typeface="Arial MT"/>
              </a:rPr>
              <a:t>Nota: Si presenta dificultades con la instalación en el directorio automático antes descrito, s</a:t>
            </a:r>
            <a:r>
              <a:rPr lang="es-ES" sz="1800" dirty="0">
                <a:latin typeface="Arial MT"/>
              </a:rPr>
              <a:t>e recomienda guardarlo en una carpeta en Documentos.</a:t>
            </a: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CO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9" name="Picture 67">
            <a:extLst>
              <a:ext uri="{FF2B5EF4-FFF2-40B4-BE49-F238E27FC236}">
                <a16:creationId xmlns:a16="http://schemas.microsoft.com/office/drawing/2014/main" id="{AADAC994-0875-2063-4DAA-6416515FA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22" y="2438400"/>
            <a:ext cx="2719065" cy="22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8">
            <a:extLst>
              <a:ext uri="{FF2B5EF4-FFF2-40B4-BE49-F238E27FC236}">
                <a16:creationId xmlns:a16="http://schemas.microsoft.com/office/drawing/2014/main" id="{96BB0E18-C3CA-A061-3E15-14E7313D2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34" y="1934650"/>
            <a:ext cx="2832757" cy="21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1">
            <a:extLst>
              <a:ext uri="{FF2B5EF4-FFF2-40B4-BE49-F238E27FC236}">
                <a16:creationId xmlns:a16="http://schemas.microsoft.com/office/drawing/2014/main" id="{C32AC06E-722A-9F94-51E4-D5CF9B7D5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672" y="1771143"/>
            <a:ext cx="2730483" cy="202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5">
            <a:extLst>
              <a:ext uri="{FF2B5EF4-FFF2-40B4-BE49-F238E27FC236}">
                <a16:creationId xmlns:a16="http://schemas.microsoft.com/office/drawing/2014/main" id="{05C15EF0-337D-0E2C-31A8-27B4E873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04" y="1934650"/>
            <a:ext cx="2676746" cy="21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6">
            <a:extLst>
              <a:ext uri="{FF2B5EF4-FFF2-40B4-BE49-F238E27FC236}">
                <a16:creationId xmlns:a16="http://schemas.microsoft.com/office/drawing/2014/main" id="{6DB2BCA4-1BD7-898C-B303-5820AEA4A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5" y="1735583"/>
            <a:ext cx="2863968" cy="20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FAB433BB-78F8-A43B-2EA8-347D88747C17}"/>
              </a:ext>
            </a:extLst>
          </p:cNvPr>
          <p:cNvSpPr/>
          <p:nvPr/>
        </p:nvSpPr>
        <p:spPr>
          <a:xfrm>
            <a:off x="2154514" y="3587244"/>
            <a:ext cx="560296" cy="24047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Diagrama de flujo: conector 15">
            <a:extLst>
              <a:ext uri="{FF2B5EF4-FFF2-40B4-BE49-F238E27FC236}">
                <a16:creationId xmlns:a16="http://schemas.microsoft.com/office/drawing/2014/main" id="{EE299195-5DBC-856B-40E0-D2F26D346AE9}"/>
              </a:ext>
            </a:extLst>
          </p:cNvPr>
          <p:cNvSpPr/>
          <p:nvPr/>
        </p:nvSpPr>
        <p:spPr>
          <a:xfrm>
            <a:off x="4301682" y="4086191"/>
            <a:ext cx="196920" cy="14064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Diagrama de flujo: conector 16">
            <a:extLst>
              <a:ext uri="{FF2B5EF4-FFF2-40B4-BE49-F238E27FC236}">
                <a16:creationId xmlns:a16="http://schemas.microsoft.com/office/drawing/2014/main" id="{EBA1D4CA-3C71-FB61-F84B-0B25E059851B}"/>
              </a:ext>
            </a:extLst>
          </p:cNvPr>
          <p:cNvSpPr/>
          <p:nvPr/>
        </p:nvSpPr>
        <p:spPr>
          <a:xfrm>
            <a:off x="5928360" y="4393793"/>
            <a:ext cx="482425" cy="31536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Diagrama de flujo: conector 17">
            <a:extLst>
              <a:ext uri="{FF2B5EF4-FFF2-40B4-BE49-F238E27FC236}">
                <a16:creationId xmlns:a16="http://schemas.microsoft.com/office/drawing/2014/main" id="{61C935E2-E5D7-F21A-51E0-4285D3938BAC}"/>
              </a:ext>
            </a:extLst>
          </p:cNvPr>
          <p:cNvSpPr/>
          <p:nvPr/>
        </p:nvSpPr>
        <p:spPr>
          <a:xfrm>
            <a:off x="8400221" y="3799432"/>
            <a:ext cx="418484" cy="31771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Diagrama de flujo: conector 18">
            <a:extLst>
              <a:ext uri="{FF2B5EF4-FFF2-40B4-BE49-F238E27FC236}">
                <a16:creationId xmlns:a16="http://schemas.microsoft.com/office/drawing/2014/main" id="{A3174497-07E5-03C9-F9EB-19F15AAEA4AB}"/>
              </a:ext>
            </a:extLst>
          </p:cNvPr>
          <p:cNvSpPr/>
          <p:nvPr/>
        </p:nvSpPr>
        <p:spPr>
          <a:xfrm>
            <a:off x="10622280" y="3479393"/>
            <a:ext cx="482425" cy="32004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7785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Instalación de cifrado y firmado ADRES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4: Se ingresa a la ruta de instalación, se selecciona con el click contrario la carpeta y se escogerá el menú “Propiedades”; seguido se localizará en la pestaña de seguridad, aquí se debe abrir la opción “Editar”:.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3" name="Picture 81">
            <a:extLst>
              <a:ext uri="{FF2B5EF4-FFF2-40B4-BE49-F238E27FC236}">
                <a16:creationId xmlns:a16="http://schemas.microsoft.com/office/drawing/2014/main" id="{AD62B329-7377-4FF4-235E-A65021956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8" y="2233281"/>
            <a:ext cx="5863480" cy="15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2">
            <a:extLst>
              <a:ext uri="{FF2B5EF4-FFF2-40B4-BE49-F238E27FC236}">
                <a16:creationId xmlns:a16="http://schemas.microsoft.com/office/drawing/2014/main" id="{A8902EFC-DA32-D789-5860-461003DBD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20" y="2332820"/>
            <a:ext cx="3307080" cy="428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961D555-DF0E-F24E-A87A-2200F0F10E0A}"/>
              </a:ext>
            </a:extLst>
          </p:cNvPr>
          <p:cNvSpPr/>
          <p:nvPr/>
        </p:nvSpPr>
        <p:spPr>
          <a:xfrm>
            <a:off x="8807571" y="4080226"/>
            <a:ext cx="625989" cy="31396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3212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Instalación de cifrado y firmado ADRES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5: Una vez abierto el menú editar se debe buscar el grupo “Usuarios” y seleccionar la opción “Control total”; se dará aceptar a todas las opciones abiertas.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6" name="Picture 79">
            <a:extLst>
              <a:ext uri="{FF2B5EF4-FFF2-40B4-BE49-F238E27FC236}">
                <a16:creationId xmlns:a16="http://schemas.microsoft.com/office/drawing/2014/main" id="{6D7CD2FD-3DCF-26DC-09A1-F66531291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09307"/>
            <a:ext cx="6102338" cy="305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CE9F3836-09B2-9D6A-1C57-35248454D430}"/>
              </a:ext>
            </a:extLst>
          </p:cNvPr>
          <p:cNvSpPr/>
          <p:nvPr/>
        </p:nvSpPr>
        <p:spPr>
          <a:xfrm>
            <a:off x="3276600" y="2068034"/>
            <a:ext cx="3088256" cy="3899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BF35E447-A3B2-221F-D597-04A88ADB29BB}"/>
              </a:ext>
            </a:extLst>
          </p:cNvPr>
          <p:cNvSpPr/>
          <p:nvPr/>
        </p:nvSpPr>
        <p:spPr>
          <a:xfrm>
            <a:off x="3276600" y="4158016"/>
            <a:ext cx="4739640" cy="3899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12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960000" y="517733"/>
            <a:ext cx="10033120" cy="56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dirty="0"/>
              <a:t>Requerimientos tecnológicos</a:t>
            </a:r>
          </a:p>
        </p:txBody>
      </p:sp>
      <p:sp>
        <p:nvSpPr>
          <p:cNvPr id="123" name="Google Shape;123;p21"/>
          <p:cNvSpPr txBox="1"/>
          <p:nvPr/>
        </p:nvSpPr>
        <p:spPr>
          <a:xfrm>
            <a:off x="635697" y="1325879"/>
            <a:ext cx="6637301" cy="50143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marR="1313815" lvl="0" indent="-342900" algn="just">
              <a:lnSpc>
                <a:spcPct val="103000"/>
              </a:lnSpc>
              <a:spcBef>
                <a:spcPts val="445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Arial MT"/>
              <a:buChar char="•"/>
              <a:tabLst>
                <a:tab pos="1429385" algn="l"/>
                <a:tab pos="1430020" algn="l"/>
              </a:tabLst>
            </a:pP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Desinstalar</a:t>
            </a:r>
            <a:r>
              <a:rPr lang="es-ES" sz="1800" spc="-3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versiones</a:t>
            </a:r>
            <a:r>
              <a:rPr lang="es-ES" sz="1800" spc="-2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anteriores</a:t>
            </a:r>
            <a:r>
              <a:rPr lang="es-ES" sz="1800" spc="-2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de</a:t>
            </a:r>
            <a:r>
              <a:rPr lang="es-ES" sz="1800" spc="-2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la</a:t>
            </a:r>
            <a:r>
              <a:rPr lang="es-ES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malla</a:t>
            </a:r>
            <a:r>
              <a:rPr lang="es-ES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validadora</a:t>
            </a:r>
            <a:r>
              <a:rPr lang="es-ES" sz="1800" spc="-48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ECAT</a:t>
            </a:r>
            <a:endParaRPr lang="es-CO" sz="1100" dirty="0">
              <a:effectLst/>
              <a:latin typeface="Arial MT"/>
              <a:ea typeface="Arial MT"/>
              <a:cs typeface="Arial MT"/>
            </a:endParaRPr>
          </a:p>
          <a:p>
            <a:pPr marL="342900" marR="1019810" lvl="0" indent="-342900" algn="just">
              <a:lnSpc>
                <a:spcPct val="103000"/>
              </a:lnSpc>
              <a:spcBef>
                <a:spcPts val="15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Arial MT"/>
              <a:buChar char="•"/>
              <a:tabLst>
                <a:tab pos="1429385" algn="l"/>
                <a:tab pos="1430020" algn="l"/>
              </a:tabLst>
            </a:pP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Que el ordenador sobre el cual se instalará el aplicativo</a:t>
            </a:r>
            <a:r>
              <a:rPr lang="es-ES" sz="1800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cuente</a:t>
            </a:r>
            <a:r>
              <a:rPr lang="es-ES" sz="1800" spc="-2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con</a:t>
            </a:r>
            <a:r>
              <a:rPr lang="es-ES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las</a:t>
            </a:r>
            <a:r>
              <a:rPr lang="es-ES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características</a:t>
            </a:r>
            <a:r>
              <a:rPr lang="es-ES" sz="1800" spc="-2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enunciadas</a:t>
            </a:r>
            <a:r>
              <a:rPr lang="es-ES" sz="1800" spc="-2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a</a:t>
            </a:r>
            <a:r>
              <a:rPr lang="es-ES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continuación:</a:t>
            </a:r>
            <a:endParaRPr lang="es-CO" sz="1100" dirty="0">
              <a:effectLst/>
              <a:latin typeface="Arial MT"/>
              <a:ea typeface="Arial MT"/>
              <a:cs typeface="Arial MT"/>
            </a:endParaRPr>
          </a:p>
          <a:p>
            <a:pPr algn="just">
              <a:spcBef>
                <a:spcPts val="45"/>
              </a:spcBef>
            </a:pPr>
            <a:r>
              <a:rPr lang="es-ES" sz="1850" dirty="0">
                <a:effectLst/>
                <a:latin typeface="Arial MT"/>
                <a:ea typeface="Arial MT"/>
                <a:cs typeface="Arial MT"/>
              </a:rPr>
              <a:t> </a:t>
            </a:r>
            <a:r>
              <a:rPr lang="es-ES" sz="1800" b="1" dirty="0">
                <a:effectLst/>
                <a:uFill>
                  <a:solidFill>
                    <a:srgbClr val="2E569E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</a:t>
            </a:r>
            <a:endParaRPr lang="es-CO" sz="18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1059180" lvl="1" indent="-285750" algn="just">
              <a:lnSpc>
                <a:spcPct val="103000"/>
              </a:lnSpc>
              <a:spcBef>
                <a:spcPts val="9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Sistema Operativo Windows 7, Windows 10 (</a:t>
            </a:r>
            <a:r>
              <a:rPr lang="es-ES" sz="1800" spc="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instalar</a:t>
            </a:r>
            <a:r>
              <a:rPr lang="es-ES" sz="1800" spc="-2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sobre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versiones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anteriores</a:t>
            </a:r>
            <a:r>
              <a:rPr lang="es-ES" sz="1800" spc="-2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puede</a:t>
            </a:r>
            <a:r>
              <a:rPr lang="es-ES" sz="1800" spc="-2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limitar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el</a:t>
            </a:r>
            <a:r>
              <a:rPr lang="es-ES" sz="1800" spc="-48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uso</a:t>
            </a:r>
            <a:r>
              <a:rPr lang="es-ES" sz="1800" spc="-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de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la aplicación). </a:t>
            </a:r>
          </a:p>
          <a:p>
            <a:pPr marL="742950" marR="1059180" lvl="1" indent="-285750" algn="just">
              <a:lnSpc>
                <a:spcPct val="103000"/>
              </a:lnSpc>
              <a:spcBef>
                <a:spcPts val="9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No se recomienda Windows 11 pues genera conflicto en la estructura de los TXT.</a:t>
            </a:r>
            <a:endParaRPr lang="es-CO" sz="1100" dirty="0">
              <a:effectLst/>
              <a:latin typeface="Arial MT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spcBef>
                <a:spcPts val="2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Microsoft</a:t>
            </a:r>
            <a:r>
              <a:rPr lang="es-ES" sz="1800" spc="-1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.NET</a:t>
            </a:r>
            <a:r>
              <a:rPr lang="es-ES" sz="1800" spc="-3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Framework 4.5 (Opcional).</a:t>
            </a:r>
            <a:endParaRPr lang="es-CO" sz="1100" dirty="0">
              <a:effectLst/>
              <a:latin typeface="Arial MT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spcBef>
                <a:spcPts val="9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Instalador</a:t>
            </a:r>
            <a:r>
              <a:rPr lang="es-ES" sz="1800" spc="-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de Cifrado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y Firmado</a:t>
            </a:r>
            <a:r>
              <a:rPr lang="es-ES" sz="1800" spc="-10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ADRES</a:t>
            </a:r>
            <a:endParaRPr lang="es-CO" sz="1100" dirty="0">
              <a:effectLst/>
              <a:latin typeface="Arial MT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algn="just">
              <a:spcBef>
                <a:spcPts val="5"/>
              </a:spcBef>
            </a:pPr>
            <a:r>
              <a:rPr lang="es-ES" sz="1950" dirty="0">
                <a:effectLst/>
                <a:latin typeface="Arial MT"/>
                <a:ea typeface="Arial MT"/>
                <a:cs typeface="Arial MT"/>
              </a:rPr>
              <a:t> </a:t>
            </a:r>
            <a:r>
              <a:rPr lang="es-ES" sz="1800" b="1" dirty="0">
                <a:effectLst/>
                <a:uFill>
                  <a:solidFill>
                    <a:srgbClr val="2E569E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Hardware</a:t>
            </a:r>
            <a:r>
              <a:rPr lang="es-ES" sz="1800" b="1" spc="-5" dirty="0">
                <a:effectLst/>
                <a:uFill>
                  <a:solidFill>
                    <a:srgbClr val="2E569E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800" b="1" dirty="0">
                <a:effectLst/>
                <a:uFill>
                  <a:solidFill>
                    <a:srgbClr val="2E569E"/>
                  </a:solidFill>
                </a:u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(Mínimo)</a:t>
            </a:r>
            <a:endParaRPr lang="es-CO" sz="18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just">
              <a:spcBef>
                <a:spcPts val="9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3 GB de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memoria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RAM.</a:t>
            </a:r>
            <a:endParaRPr lang="es-CO" sz="1100" dirty="0">
              <a:effectLst/>
              <a:latin typeface="Arial MT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spcBef>
                <a:spcPts val="9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5</a:t>
            </a:r>
            <a:r>
              <a:rPr lang="es-ES" sz="1800" spc="-5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GB de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espacio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libre</a:t>
            </a:r>
            <a:r>
              <a:rPr lang="es-ES" sz="1800" spc="-1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es-ES" sz="1800" dirty="0">
                <a:effectLst/>
                <a:latin typeface="Arial MT"/>
                <a:ea typeface="Wingdings" panose="05000000000000000000" pitchFamily="2" charset="2"/>
                <a:cs typeface="Wingdings" panose="05000000000000000000" pitchFamily="2" charset="2"/>
              </a:rPr>
              <a:t>en disco duro.</a:t>
            </a:r>
            <a:endParaRPr lang="es-CO" sz="1100" dirty="0">
              <a:latin typeface="Arial MT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spcBef>
                <a:spcPts val="90"/>
              </a:spcBef>
              <a:spcAft>
                <a:spcPts val="0"/>
              </a:spcAft>
              <a:buClr>
                <a:srgbClr val="2E569E"/>
              </a:buClr>
              <a:buSzPts val="1800"/>
              <a:buFont typeface="Wingdings" panose="05000000000000000000" pitchFamily="2" charset="2"/>
              <a:buChar char=""/>
              <a:tabLst>
                <a:tab pos="2128520" algn="l"/>
                <a:tab pos="2129155" algn="l"/>
              </a:tabLst>
            </a:pP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Procesador</a:t>
            </a:r>
            <a:r>
              <a:rPr lang="es-ES" sz="1800" spc="-3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Pentium</a:t>
            </a:r>
            <a:r>
              <a:rPr lang="es-ES" sz="1800" spc="-3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IV</a:t>
            </a:r>
            <a:r>
              <a:rPr lang="es-ES" sz="1800" spc="-1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o</a:t>
            </a:r>
            <a:r>
              <a:rPr lang="es-ES" sz="1800" spc="-1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Superior</a:t>
            </a:r>
            <a:endParaRPr lang="es-CO" dirty="0"/>
          </a:p>
          <a:p>
            <a:endParaRPr sz="1600" dirty="0">
              <a:solidFill>
                <a:schemeClr val="dk1"/>
              </a:solidFill>
              <a:latin typeface="Nunito" panose="020B060402020202020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 descr="Imagen que contiene interior, pequeño, agua, parado">
            <a:extLst>
              <a:ext uri="{FF2B5EF4-FFF2-40B4-BE49-F238E27FC236}">
                <a16:creationId xmlns:a16="http://schemas.microsoft.com/office/drawing/2014/main" id="{C2351F2E-2576-F103-719E-8E6791C6D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0455" y="3429000"/>
            <a:ext cx="2778760" cy="2778760"/>
          </a:xfrm>
          <a:prstGeom prst="rect">
            <a:avLst/>
          </a:prstGeom>
        </p:spPr>
      </p:pic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2AF84834-EAC4-52F2-443D-B3D5C23B6496}"/>
              </a:ext>
            </a:extLst>
          </p:cNvPr>
          <p:cNvSpPr/>
          <p:nvPr/>
        </p:nvSpPr>
        <p:spPr>
          <a:xfrm>
            <a:off x="8203998" y="962180"/>
            <a:ext cx="3269412" cy="209621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1DB47A8-BA7E-2B74-C4A3-1D3005D4B366}"/>
              </a:ext>
            </a:extLst>
          </p:cNvPr>
          <p:cNvSpPr txBox="1"/>
          <p:nvPr/>
        </p:nvSpPr>
        <p:spPr>
          <a:xfrm>
            <a:off x="8948120" y="1655667"/>
            <a:ext cx="178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dk1"/>
                </a:solidFill>
                <a:latin typeface="Nunito" panose="020B0604020202020204" charset="0"/>
              </a:rPr>
              <a:t>Antes de iniciar el proceso, necesitamos</a:t>
            </a:r>
            <a:endParaRPr lang="es-CO" sz="1600" dirty="0">
              <a:solidFill>
                <a:schemeClr val="dk1"/>
              </a:solidFill>
              <a:latin typeface="Nunito" panose="020B0604020202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60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4" y="2985477"/>
            <a:ext cx="5918833" cy="228139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160"/>
              </a:lnSpc>
            </a:pPr>
            <a:r>
              <a:rPr lang="es-CO" sz="4400" dirty="0">
                <a:solidFill>
                  <a:schemeClr val="bg1"/>
                </a:solidFill>
                <a:latin typeface="Nunito" pitchFamily="2" charset="77"/>
              </a:rPr>
              <a:t>Firmar el archivo </a:t>
            </a: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.PAK</a:t>
            </a:r>
          </a:p>
          <a:p>
            <a:pPr>
              <a:lnSpc>
                <a:spcPts val="4160"/>
              </a:lnSpc>
            </a:pPr>
            <a:endParaRPr lang="es-CO" sz="4800" b="1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  <a:p>
            <a:pPr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650377"/>
            <a:ext cx="186055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04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97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Firma del archivo .PAK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1: </a:t>
            </a:r>
            <a:r>
              <a:rPr lang="es-ES" dirty="0">
                <a:latin typeface="Arial MT"/>
              </a:rPr>
              <a:t>Para la firma del archivo ingresar a la ruta donde fue instalado el Sistema de Cifrado y Firmado de archivos ADRES: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sz="1800" dirty="0">
                <a:latin typeface="Arial MT"/>
              </a:rPr>
              <a:t>Si prestador selecciono una ruta diferente a la ruta automática de instalación del Sistema Cifrado y Firmado de archivos ADRES, deberá seleccionarla.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6" name="Picture 81">
            <a:extLst>
              <a:ext uri="{FF2B5EF4-FFF2-40B4-BE49-F238E27FC236}">
                <a16:creationId xmlns:a16="http://schemas.microsoft.com/office/drawing/2014/main" id="{37126354-109F-61FD-C71E-1E86B3A89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79" y="2274880"/>
            <a:ext cx="8708241" cy="23082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87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Firma del archivo .PAK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2: </a:t>
            </a:r>
            <a:r>
              <a:rPr lang="es-ES" dirty="0">
                <a:latin typeface="Arial MT"/>
              </a:rPr>
              <a:t>Abrir la carpeta FolderPaksPdfs y pegar el archivo .PAK previamente validado en la última versión de la malla validadora ECAT: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algn="just" defTabSz="914400"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3" name="Picture 100">
            <a:extLst>
              <a:ext uri="{FF2B5EF4-FFF2-40B4-BE49-F238E27FC236}">
                <a16:creationId xmlns:a16="http://schemas.microsoft.com/office/drawing/2014/main" id="{A822DC19-71C2-255D-B0E5-DD57DE4AD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24" y="1869100"/>
            <a:ext cx="5351033" cy="18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1">
            <a:extLst>
              <a:ext uri="{FF2B5EF4-FFF2-40B4-BE49-F238E27FC236}">
                <a16:creationId xmlns:a16="http://schemas.microsoft.com/office/drawing/2014/main" id="{2564F920-3225-7FEB-ECB4-9CA9B5FE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66" y="4555502"/>
            <a:ext cx="5267325" cy="13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ED0C89F2-9098-E891-416E-0D72D4A405C7}"/>
              </a:ext>
            </a:extLst>
          </p:cNvPr>
          <p:cNvSpPr/>
          <p:nvPr/>
        </p:nvSpPr>
        <p:spPr>
          <a:xfrm>
            <a:off x="3624693" y="2169543"/>
            <a:ext cx="1800459" cy="37418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AD35F6CE-1617-8BB8-16FF-FE462FF360E8}"/>
              </a:ext>
            </a:extLst>
          </p:cNvPr>
          <p:cNvSpPr/>
          <p:nvPr/>
        </p:nvSpPr>
        <p:spPr>
          <a:xfrm>
            <a:off x="5319335" y="5288280"/>
            <a:ext cx="2851641" cy="43879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870C689F-DA73-E0A7-8510-21C2105129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78456" y="3147228"/>
            <a:ext cx="2767221" cy="156022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7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Firma del archivo .PAK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3: </a:t>
            </a:r>
            <a:r>
              <a:rPr lang="es-ES" dirty="0">
                <a:latin typeface="Arial MT"/>
              </a:rPr>
              <a:t>Regresar a la ruta del Sistema de cifrado y firmado de Archivos ADRES y dar doble click en el archivo CifraAdres.exe: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sz="1800" dirty="0">
                <a:latin typeface="Arial MT"/>
              </a:rPr>
              <a:t>Paso 4:</a:t>
            </a:r>
            <a:r>
              <a:rPr lang="es-ES" dirty="0">
                <a:latin typeface="Arial MT"/>
                <a:ea typeface="Arial MT"/>
                <a:cs typeface="Arial MT"/>
              </a:rPr>
              <a:t>Se abrirá una ventana para el cifrado y firmado</a:t>
            </a:r>
            <a:endParaRPr lang="es-CO" sz="1100" dirty="0">
              <a:effectLst/>
              <a:latin typeface="Arial MT"/>
              <a:ea typeface="Arial MT"/>
              <a:cs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algn="just" defTabSz="914400"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6" name="Picture 103">
            <a:extLst>
              <a:ext uri="{FF2B5EF4-FFF2-40B4-BE49-F238E27FC236}">
                <a16:creationId xmlns:a16="http://schemas.microsoft.com/office/drawing/2014/main" id="{F18643ED-8597-082D-7517-12279A568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94" y="1699638"/>
            <a:ext cx="5241405" cy="19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FE2EC1CD-F301-7FC2-4118-3BB2B7140136}"/>
              </a:ext>
            </a:extLst>
          </p:cNvPr>
          <p:cNvSpPr/>
          <p:nvPr/>
        </p:nvSpPr>
        <p:spPr>
          <a:xfrm>
            <a:off x="5303521" y="2748479"/>
            <a:ext cx="1630679" cy="25380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Picture 111">
            <a:extLst>
              <a:ext uri="{FF2B5EF4-FFF2-40B4-BE49-F238E27FC236}">
                <a16:creationId xmlns:a16="http://schemas.microsoft.com/office/drawing/2014/main" id="{A0047C02-6EA6-E2C5-0D5F-88445325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96" y="4176802"/>
            <a:ext cx="3995144" cy="227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4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Firma del archivo .PAK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85054" y="1127959"/>
            <a:ext cx="108381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5: </a:t>
            </a:r>
            <a:r>
              <a:rPr lang="es-ES" dirty="0">
                <a:latin typeface="Arial MT"/>
              </a:rPr>
              <a:t>Seleccionar el botón “Cargue llave privada”, y luego ir  a la ruta donde está dispuesto el certificado de firma digital en formato P10, P12 o PFX.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dirty="0">
                <a:latin typeface="Arial MT"/>
              </a:rPr>
              <a:t>Paso 6: Seleccionar cargar y digitar contraseña.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algn="just" defTabSz="914400"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3" name="Picture 111">
            <a:extLst>
              <a:ext uri="{FF2B5EF4-FFF2-40B4-BE49-F238E27FC236}">
                <a16:creationId xmlns:a16="http://schemas.microsoft.com/office/drawing/2014/main" id="{FDC7C1F6-CC4B-26C4-A761-300374FA8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76" y="1769559"/>
            <a:ext cx="3690344" cy="20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54F90EC4-0B4C-A878-36CE-D4D52902A87F}"/>
              </a:ext>
            </a:extLst>
          </p:cNvPr>
          <p:cNvSpPr/>
          <p:nvPr/>
        </p:nvSpPr>
        <p:spPr>
          <a:xfrm>
            <a:off x="4631523" y="2501497"/>
            <a:ext cx="1113957" cy="37886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Picture 113">
            <a:extLst>
              <a:ext uri="{FF2B5EF4-FFF2-40B4-BE49-F238E27FC236}">
                <a16:creationId xmlns:a16="http://schemas.microsoft.com/office/drawing/2014/main" id="{9C264271-E070-9C29-BF08-2D7F1F8E9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76" y="4600964"/>
            <a:ext cx="3690344" cy="172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16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Firma del archivo .PAK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85054" y="1127959"/>
            <a:ext cx="10838160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sz="1800" dirty="0">
                <a:latin typeface="Arial MT"/>
              </a:rPr>
              <a:t>Paso 7: </a:t>
            </a:r>
            <a:r>
              <a:rPr lang="es-ES" dirty="0">
                <a:latin typeface="Arial MT"/>
              </a:rPr>
              <a:t>Hacer doble click sobre el botón Cifrar y Firmar</a:t>
            </a: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algn="just" defTabSz="914400"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dirty="0">
                <a:latin typeface="Arial MT"/>
              </a:rPr>
              <a:t>Paso 8: Regresar a </a:t>
            </a:r>
            <a:r>
              <a:rPr lang="es-ES" dirty="0">
                <a:latin typeface="Arial MT"/>
                <a:ea typeface="Arial MT"/>
                <a:cs typeface="Arial MT"/>
              </a:rPr>
              <a:t>la ruta donde fue instalado </a:t>
            </a:r>
            <a:r>
              <a:rPr lang="es-ES" dirty="0">
                <a:latin typeface="Arial MT"/>
              </a:rPr>
              <a:t>el Sistema de cifrado y firmado de Archivos ADRES</a:t>
            </a:r>
            <a:r>
              <a:rPr lang="es-ES" sz="1800" dirty="0">
                <a:effectLst/>
                <a:latin typeface="Verdana" panose="020B0604030504040204" pitchFamily="34" charset="0"/>
                <a:ea typeface="Arial MT"/>
                <a:cs typeface="Arial MT"/>
              </a:rPr>
              <a:t> \ FolderPaksPdfs</a:t>
            </a:r>
            <a:r>
              <a:rPr lang="es-ES" dirty="0">
                <a:latin typeface="Arial MT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algn="just" defTabSz="914400"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6" name="Picture 111">
            <a:extLst>
              <a:ext uri="{FF2B5EF4-FFF2-40B4-BE49-F238E27FC236}">
                <a16:creationId xmlns:a16="http://schemas.microsoft.com/office/drawing/2014/main" id="{907218FF-8616-83AA-3575-C83A9C52D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95" y="1596827"/>
            <a:ext cx="4211320" cy="239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167022A6-77EB-6BCB-1393-02758A8A6C11}"/>
              </a:ext>
            </a:extLst>
          </p:cNvPr>
          <p:cNvSpPr/>
          <p:nvPr/>
        </p:nvSpPr>
        <p:spPr>
          <a:xfrm>
            <a:off x="6222718" y="3096509"/>
            <a:ext cx="1121434" cy="57542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120">
            <a:extLst>
              <a:ext uri="{FF2B5EF4-FFF2-40B4-BE49-F238E27FC236}">
                <a16:creationId xmlns:a16="http://schemas.microsoft.com/office/drawing/2014/main" id="{2E64FF84-7696-B5B7-B443-3E0CDC39F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30" y="4523671"/>
            <a:ext cx="48450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8256CDEF-9882-2C00-EB5B-EE20F62DA15C}"/>
              </a:ext>
            </a:extLst>
          </p:cNvPr>
          <p:cNvSpPr/>
          <p:nvPr/>
        </p:nvSpPr>
        <p:spPr>
          <a:xfrm>
            <a:off x="5514580" y="5072670"/>
            <a:ext cx="1483743" cy="40080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4160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ES" dirty="0"/>
              <a:t>Firma del archivo .PAK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85054" y="1127959"/>
            <a:ext cx="10838160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sz="1800" dirty="0">
                <a:latin typeface="Arial MT"/>
              </a:rPr>
              <a:t>Paso 9: </a:t>
            </a:r>
            <a:r>
              <a:rPr lang="es-ES" dirty="0">
                <a:latin typeface="Arial MT"/>
              </a:rPr>
              <a:t>En la carpeta CifradosFirmados quedara dispuesto el archivo firmado y cifrado con extensión .PAK.CMS</a:t>
            </a: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endParaRPr lang="es-ES" dirty="0">
              <a:latin typeface="Arial MT"/>
            </a:endParaRPr>
          </a:p>
          <a:p>
            <a:pPr algn="just" defTabSz="914400">
              <a:defRPr/>
            </a:pPr>
            <a:endParaRPr lang="es-ES" dirty="0">
              <a:latin typeface="Arial MT"/>
            </a:endParaRPr>
          </a:p>
          <a:p>
            <a:pPr marL="285750" indent="-285750" algn="just" defTabSz="914400">
              <a:buFont typeface="Wingdings" panose="05000000000000000000" pitchFamily="2" charset="2"/>
              <a:buChar char="v"/>
              <a:defRPr/>
            </a:pPr>
            <a:r>
              <a:rPr lang="es-ES" dirty="0">
                <a:latin typeface="Arial MT"/>
              </a:rPr>
              <a:t>Nota: Este es el archivo que se debe presentar desde diciembre de 2019.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algn="just" defTabSz="914400"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3" name="Picture 122">
            <a:extLst>
              <a:ext uri="{FF2B5EF4-FFF2-40B4-BE49-F238E27FC236}">
                <a16:creationId xmlns:a16="http://schemas.microsoft.com/office/drawing/2014/main" id="{2051BB34-33BE-FFBB-14CB-B04B0D05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59" y="1769559"/>
            <a:ext cx="7070750" cy="21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B84BD127-F4F4-D093-AD39-4065BFFAE39A}"/>
              </a:ext>
            </a:extLst>
          </p:cNvPr>
          <p:cNvSpPr/>
          <p:nvPr/>
        </p:nvSpPr>
        <p:spPr>
          <a:xfrm>
            <a:off x="2459922" y="1723838"/>
            <a:ext cx="2965518" cy="6231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811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640114" y="2650377"/>
            <a:ext cx="4992914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Gracias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1535612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277258" y="5629307"/>
            <a:ext cx="309154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www.adres.gov.co</a:t>
            </a:r>
            <a:endParaRPr lang="es-CO" sz="20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889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960000" y="517733"/>
            <a:ext cx="10033120" cy="56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dirty="0"/>
              <a:t>Instalación Microsoft Net Framework 4.5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1B5DBE-CBDD-F16C-E622-E908F27D33A5}"/>
              </a:ext>
            </a:extLst>
          </p:cNvPr>
          <p:cNvSpPr txBox="1"/>
          <p:nvPr/>
        </p:nvSpPr>
        <p:spPr>
          <a:xfrm>
            <a:off x="1456685" y="1144723"/>
            <a:ext cx="8766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Desde el navegador de su preferencia (Chrome</a:t>
            </a:r>
            <a:r>
              <a:rPr lang="es-ES" dirty="0">
                <a:latin typeface="Arial MT"/>
                <a:ea typeface="Arial MT"/>
                <a:cs typeface="Arial MT"/>
              </a:rPr>
              <a:t>, Firefox o Edge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), realizar la búsqueda de la herramienta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7BF98F-2629-5563-E39E-9650A1B5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98" y="2035513"/>
            <a:ext cx="5828281" cy="3846909"/>
          </a:xfrm>
          <a:prstGeom prst="rect">
            <a:avLst/>
          </a:prstGeom>
        </p:spPr>
      </p:pic>
      <p:sp>
        <p:nvSpPr>
          <p:cNvPr id="12" name="Nube 11">
            <a:extLst>
              <a:ext uri="{FF2B5EF4-FFF2-40B4-BE49-F238E27FC236}">
                <a16:creationId xmlns:a16="http://schemas.microsoft.com/office/drawing/2014/main" id="{41088A31-D08C-A745-CEDF-8D03F864C53C}"/>
              </a:ext>
            </a:extLst>
          </p:cNvPr>
          <p:cNvSpPr/>
          <p:nvPr/>
        </p:nvSpPr>
        <p:spPr>
          <a:xfrm>
            <a:off x="7689743" y="1900563"/>
            <a:ext cx="3303377" cy="201358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>
                <a:solidFill>
                  <a:schemeClr val="tx1"/>
                </a:solidFill>
              </a:rPr>
              <a:t>Seleccionar el botón  descarga y siga los pasos del instalador</a:t>
            </a:r>
            <a:endParaRPr lang="es-CO" sz="1600" dirty="0">
              <a:solidFill>
                <a:schemeClr val="tx1"/>
              </a:solidFill>
            </a:endParaRPr>
          </a:p>
          <a:p>
            <a:endParaRPr lang="es-CO" dirty="0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4D89596-63BF-68B4-4C29-553D820E1A63}"/>
              </a:ext>
            </a:extLst>
          </p:cNvPr>
          <p:cNvCxnSpPr>
            <a:cxnSpLocks/>
          </p:cNvCxnSpPr>
          <p:nvPr/>
        </p:nvCxnSpPr>
        <p:spPr>
          <a:xfrm flipH="1">
            <a:off x="5839934" y="2801212"/>
            <a:ext cx="1849809" cy="212289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82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960000" y="517733"/>
            <a:ext cx="10033120" cy="56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dirty="0"/>
              <a:t>Instalación Microsoft Net Framework 4.5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1B5DBE-CBDD-F16C-E622-E908F27D33A5}"/>
              </a:ext>
            </a:extLst>
          </p:cNvPr>
          <p:cNvSpPr txBox="1"/>
          <p:nvPr/>
        </p:nvSpPr>
        <p:spPr>
          <a:xfrm>
            <a:off x="1240701" y="1367033"/>
            <a:ext cx="9570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 Luego debe seleccionar el programa Windows Management Framework 4.5 y de acuerdo con la versión de Windows instalada en el equipo realizara la instalación, para ello tener en cuenta las instrucciones.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7284D8-4D78-360B-0FAC-17761E08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459" y="2573463"/>
            <a:ext cx="9431082" cy="33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2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960000" y="517733"/>
            <a:ext cx="10033120" cy="56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dirty="0"/>
              <a:t>Instalación Microsoft Net Framework 4.5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1B5DBE-CBDD-F16C-E622-E908F27D33A5}"/>
              </a:ext>
            </a:extLst>
          </p:cNvPr>
          <p:cNvSpPr txBox="1"/>
          <p:nvPr/>
        </p:nvSpPr>
        <p:spPr>
          <a:xfrm>
            <a:off x="871264" y="1443699"/>
            <a:ext cx="10121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Una vez descargado se procede a instalar, se oprime sobre el archivo descargado y aparece</a:t>
            </a:r>
          </a:p>
        </p:txBody>
      </p:sp>
      <p:pic>
        <p:nvPicPr>
          <p:cNvPr id="4" name="Picture 39">
            <a:extLst>
              <a:ext uri="{FF2B5EF4-FFF2-40B4-BE49-F238E27FC236}">
                <a16:creationId xmlns:a16="http://schemas.microsoft.com/office/drawing/2014/main" id="{B8994AC1-DC9E-E623-26B8-C18348990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26" y="2062086"/>
            <a:ext cx="4297045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ube 4">
            <a:extLst>
              <a:ext uri="{FF2B5EF4-FFF2-40B4-BE49-F238E27FC236}">
                <a16:creationId xmlns:a16="http://schemas.microsoft.com/office/drawing/2014/main" id="{7433DBB0-C8E5-9907-3FF2-969F77D67024}"/>
              </a:ext>
            </a:extLst>
          </p:cNvPr>
          <p:cNvSpPr/>
          <p:nvPr/>
        </p:nvSpPr>
        <p:spPr>
          <a:xfrm>
            <a:off x="638355" y="1935480"/>
            <a:ext cx="4570820" cy="3024709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1BC355-6638-95C2-2E6D-15C6305F4EB1}"/>
              </a:ext>
            </a:extLst>
          </p:cNvPr>
          <p:cNvSpPr txBox="1"/>
          <p:nvPr/>
        </p:nvSpPr>
        <p:spPr>
          <a:xfrm>
            <a:off x="1539372" y="2690336"/>
            <a:ext cx="2768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MT"/>
              </a:rPr>
              <a:t>Marcar el </a:t>
            </a:r>
            <a:r>
              <a:rPr lang="es-ES" dirty="0" err="1">
                <a:latin typeface="Arial MT"/>
              </a:rPr>
              <a:t>Check</a:t>
            </a:r>
            <a:r>
              <a:rPr lang="es-ES" dirty="0">
                <a:latin typeface="Arial MT"/>
              </a:rPr>
              <a:t> box “He leído y aceptado los términos de la licencia” y luego hacer click en el botón instalar</a:t>
            </a:r>
            <a:endParaRPr lang="es-CO" dirty="0">
              <a:latin typeface="Arial MT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3F13438-3851-C088-1D9A-AC2BFBC438AC}"/>
              </a:ext>
            </a:extLst>
          </p:cNvPr>
          <p:cNvCxnSpPr>
            <a:cxnSpLocks/>
          </p:cNvCxnSpPr>
          <p:nvPr/>
        </p:nvCxnSpPr>
        <p:spPr>
          <a:xfrm>
            <a:off x="5113397" y="2690336"/>
            <a:ext cx="2293243" cy="813524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478A612-02C9-2518-61E4-4CFFF2A80B9D}"/>
              </a:ext>
            </a:extLst>
          </p:cNvPr>
          <p:cNvCxnSpPr>
            <a:cxnSpLocks/>
          </p:cNvCxnSpPr>
          <p:nvPr/>
        </p:nvCxnSpPr>
        <p:spPr>
          <a:xfrm>
            <a:off x="4636441" y="4055133"/>
            <a:ext cx="5147639" cy="1521413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62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960000" y="517733"/>
            <a:ext cx="10033120" cy="56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dirty="0"/>
              <a:t>Microsoft Net Framework 4.5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761B99-3549-C9FA-94BE-C84D1228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64" y="2374490"/>
            <a:ext cx="4968671" cy="3798137"/>
          </a:xfrm>
          <a:prstGeom prst="rect">
            <a:avLst/>
          </a:prstGeom>
        </p:spPr>
      </p:pic>
      <p:sp>
        <p:nvSpPr>
          <p:cNvPr id="3" name="Freeform 50">
            <a:extLst>
              <a:ext uri="{FF2B5EF4-FFF2-40B4-BE49-F238E27FC236}">
                <a16:creationId xmlns:a16="http://schemas.microsoft.com/office/drawing/2014/main" id="{5C1F250E-2B4E-EFAD-AB71-F0484171F256}"/>
              </a:ext>
            </a:extLst>
          </p:cNvPr>
          <p:cNvSpPr>
            <a:spLocks/>
          </p:cNvSpPr>
          <p:nvPr/>
        </p:nvSpPr>
        <p:spPr bwMode="auto">
          <a:xfrm>
            <a:off x="5878603" y="4461748"/>
            <a:ext cx="434793" cy="241300"/>
          </a:xfrm>
          <a:custGeom>
            <a:avLst/>
            <a:gdLst>
              <a:gd name="T0" fmla="+- 0 10223 9394"/>
              <a:gd name="T1" fmla="*/ T0 w 1019"/>
              <a:gd name="T2" fmla="+- 0 5894 5894"/>
              <a:gd name="T3" fmla="*/ 5894 h 380"/>
              <a:gd name="T4" fmla="+- 0 10223 9394"/>
              <a:gd name="T5" fmla="*/ T4 w 1019"/>
              <a:gd name="T6" fmla="+- 0 5989 5894"/>
              <a:gd name="T7" fmla="*/ 5989 h 380"/>
              <a:gd name="T8" fmla="+- 0 9394 9394"/>
              <a:gd name="T9" fmla="*/ T8 w 1019"/>
              <a:gd name="T10" fmla="+- 0 5989 5894"/>
              <a:gd name="T11" fmla="*/ 5989 h 380"/>
              <a:gd name="T12" fmla="+- 0 9394 9394"/>
              <a:gd name="T13" fmla="*/ T12 w 1019"/>
              <a:gd name="T14" fmla="+- 0 6178 5894"/>
              <a:gd name="T15" fmla="*/ 6178 h 380"/>
              <a:gd name="T16" fmla="+- 0 10223 9394"/>
              <a:gd name="T17" fmla="*/ T16 w 1019"/>
              <a:gd name="T18" fmla="+- 0 6178 5894"/>
              <a:gd name="T19" fmla="*/ 6178 h 380"/>
              <a:gd name="T20" fmla="+- 0 10223 9394"/>
              <a:gd name="T21" fmla="*/ T20 w 1019"/>
              <a:gd name="T22" fmla="+- 0 6273 5894"/>
              <a:gd name="T23" fmla="*/ 6273 h 380"/>
              <a:gd name="T24" fmla="+- 0 10413 9394"/>
              <a:gd name="T25" fmla="*/ T24 w 1019"/>
              <a:gd name="T26" fmla="+- 0 6083 5894"/>
              <a:gd name="T27" fmla="*/ 6083 h 380"/>
              <a:gd name="T28" fmla="+- 0 10223 9394"/>
              <a:gd name="T29" fmla="*/ T28 w 1019"/>
              <a:gd name="T30" fmla="+- 0 5894 5894"/>
              <a:gd name="T31" fmla="*/ 5894 h 38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1019" h="380">
                <a:moveTo>
                  <a:pt x="829" y="0"/>
                </a:moveTo>
                <a:lnTo>
                  <a:pt x="829" y="95"/>
                </a:lnTo>
                <a:lnTo>
                  <a:pt x="0" y="95"/>
                </a:lnTo>
                <a:lnTo>
                  <a:pt x="0" y="284"/>
                </a:lnTo>
                <a:lnTo>
                  <a:pt x="829" y="284"/>
                </a:lnTo>
                <a:lnTo>
                  <a:pt x="829" y="379"/>
                </a:lnTo>
                <a:lnTo>
                  <a:pt x="1019" y="189"/>
                </a:lnTo>
                <a:lnTo>
                  <a:pt x="82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CO"/>
          </a:p>
        </p:txBody>
      </p:sp>
      <p:pic>
        <p:nvPicPr>
          <p:cNvPr id="7" name="Picture 49">
            <a:extLst>
              <a:ext uri="{FF2B5EF4-FFF2-40B4-BE49-F238E27FC236}">
                <a16:creationId xmlns:a16="http://schemas.microsoft.com/office/drawing/2014/main" id="{93E815B1-541F-EC57-BFE0-508CA37B5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64" y="2374490"/>
            <a:ext cx="4814290" cy="379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01B5DBE-CBDD-F16C-E622-E908F27D33A5}"/>
              </a:ext>
            </a:extLst>
          </p:cNvPr>
          <p:cNvSpPr txBox="1"/>
          <p:nvPr/>
        </p:nvSpPr>
        <p:spPr>
          <a:xfrm>
            <a:off x="2399855" y="1443699"/>
            <a:ext cx="688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Se continuará con el proceso de instalación del programa hasta su finalización</a:t>
            </a:r>
            <a:endParaRPr lang="es-CO" sz="1800" dirty="0"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59900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3179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373245" y="2462521"/>
            <a:ext cx="5594350" cy="282000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400" dirty="0">
                <a:solidFill>
                  <a:schemeClr val="bg1"/>
                </a:solidFill>
                <a:latin typeface="Nunito" pitchFamily="2" charset="77"/>
              </a:rPr>
              <a:t>Restablecimiento de contraseña radicación WEB</a:t>
            </a:r>
          </a:p>
          <a:p>
            <a:pPr algn="ctr"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  <a:p>
            <a:pPr algn="ctr">
              <a:lnSpc>
                <a:spcPts val="4160"/>
              </a:lnSpc>
            </a:pP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650377"/>
            <a:ext cx="186055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01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43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CO" dirty="0"/>
              <a:t>Restablecimiento de contraseña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1: Debe ingresar a </a:t>
            </a:r>
            <a:r>
              <a:rPr lang="es-ES" sz="1800" dirty="0">
                <a:latin typeface="Arial MT"/>
                <a:hlinkClick r:id="rId3"/>
              </a:rPr>
              <a:t>https://www.adres.gov.co</a:t>
            </a:r>
            <a:r>
              <a:rPr lang="es-ES" sz="1800" dirty="0">
                <a:latin typeface="Arial MT"/>
              </a:rPr>
              <a:t>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dirty="0">
                <a:latin typeface="Arial MT"/>
              </a:rPr>
              <a:t>Paso 2: </a:t>
            </a:r>
            <a:r>
              <a:rPr lang="es-ES" sz="1800" dirty="0">
                <a:latin typeface="Arial MT"/>
              </a:rPr>
              <a:t>Seleccionar el módulo Portal transaccional.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dirty="0">
                <a:latin typeface="Arial MT"/>
              </a:rPr>
              <a:t>Paso 3:</a:t>
            </a:r>
            <a:r>
              <a:rPr lang="es-ES" sz="1800" dirty="0">
                <a:latin typeface="Arial MT"/>
              </a:rPr>
              <a:t> Seleccionar el botón de “Iniciar sesión”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15CA0B9-35C1-59AA-9AFE-627AE3062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33"/>
          <a:stretch/>
        </p:blipFill>
        <p:spPr>
          <a:xfrm>
            <a:off x="3443655" y="1919924"/>
            <a:ext cx="6248985" cy="10839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60A59DC0-6DBF-8456-DB95-DECD6A28B27C}"/>
              </a:ext>
            </a:extLst>
          </p:cNvPr>
          <p:cNvSpPr/>
          <p:nvPr/>
        </p:nvSpPr>
        <p:spPr>
          <a:xfrm>
            <a:off x="3344595" y="1887519"/>
            <a:ext cx="1135965" cy="1179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E0A078-23F5-5480-6C25-CBD86243D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239" y="3965705"/>
            <a:ext cx="6696401" cy="20022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F10D380-81E3-EBA6-21F9-F44579AA2C90}"/>
              </a:ext>
            </a:extLst>
          </p:cNvPr>
          <p:cNvSpPr/>
          <p:nvPr/>
        </p:nvSpPr>
        <p:spPr>
          <a:xfrm>
            <a:off x="8815755" y="4103954"/>
            <a:ext cx="754965" cy="401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CO" dirty="0"/>
              <a:t>Restablecimiento de contraseña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0601AE-F638-BF13-A4A7-DA03326D1BD7}"/>
              </a:ext>
            </a:extLst>
          </p:cNvPr>
          <p:cNvSpPr txBox="1"/>
          <p:nvPr/>
        </p:nvSpPr>
        <p:spPr>
          <a:xfrm>
            <a:off x="774720" y="1169232"/>
            <a:ext cx="1083816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1800" dirty="0">
                <a:latin typeface="Arial MT"/>
              </a:rPr>
              <a:t>Paso 4 :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Seleccionar el botón de “Reiniciar contraseña”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dirty="0">
                <a:latin typeface="Arial MT"/>
              </a:rPr>
              <a:t>Paso 5: </a:t>
            </a:r>
            <a:r>
              <a:rPr lang="es-ES" sz="1800" dirty="0">
                <a:latin typeface="Arial MT"/>
              </a:rPr>
              <a:t>Digitar el usuario de radicación electrónica asignado y seguido seleccionar el botón de “enviar enlace de recuperación.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s-ES" sz="1800" dirty="0">
              <a:latin typeface="Arial M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dirty="0">
                <a:latin typeface="Arial MT"/>
              </a:rPr>
              <a:t>Nota: </a:t>
            </a:r>
            <a:r>
              <a:rPr lang="es-ES" sz="1800" dirty="0">
                <a:effectLst/>
                <a:latin typeface="Arial MT"/>
                <a:ea typeface="Arial MT"/>
                <a:cs typeface="Arial MT"/>
              </a:rPr>
              <a:t>Si los datos son registrados correctamente llegara un enlace al correo registrado por el prestador para el respectivo restablecimiento.</a:t>
            </a:r>
            <a:endParaRPr lang="es-ES" dirty="0">
              <a:latin typeface="Arial MT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Arial M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10F0C12-D34D-FF72-A118-EED6ED6A2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57" r="59593"/>
          <a:stretch/>
        </p:blipFill>
        <p:spPr>
          <a:xfrm>
            <a:off x="5053196" y="1530891"/>
            <a:ext cx="3139458" cy="16533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61D82D9D-F2D4-4A25-4883-3E5F21DBC33E}"/>
              </a:ext>
            </a:extLst>
          </p:cNvPr>
          <p:cNvSpPr/>
          <p:nvPr/>
        </p:nvSpPr>
        <p:spPr>
          <a:xfrm>
            <a:off x="6173550" y="2880463"/>
            <a:ext cx="1307905" cy="345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8F2035-D9A0-DF10-2885-5F629A6A9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09" y="3846888"/>
            <a:ext cx="4455186" cy="1693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7898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DRES">
      <a:dk1>
        <a:srgbClr val="445E5E"/>
      </a:dk1>
      <a:lt1>
        <a:srgbClr val="FEFFFF"/>
      </a:lt1>
      <a:dk2>
        <a:srgbClr val="32B0A5"/>
      </a:dk2>
      <a:lt2>
        <a:srgbClr val="1F5F61"/>
      </a:lt2>
      <a:accent1>
        <a:srgbClr val="19B9F7"/>
      </a:accent1>
      <a:accent2>
        <a:srgbClr val="3AE0F8"/>
      </a:accent2>
      <a:accent3>
        <a:srgbClr val="00B9BD"/>
      </a:accent3>
      <a:accent4>
        <a:srgbClr val="06D9B6"/>
      </a:accent4>
      <a:accent5>
        <a:srgbClr val="A3F379"/>
      </a:accent5>
      <a:accent6>
        <a:srgbClr val="59DB93"/>
      </a:accent6>
      <a:hlink>
        <a:srgbClr val="002841"/>
      </a:hlink>
      <a:folHlink>
        <a:srgbClr val="9DE0AD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resentaciones ADRES" id="{05402DB8-8AA3-4FCE-BEA7-6C24702F4081}" vid="{53732097-C8E2-43BD-9BC8-41A8EB255AB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B4937C091E91840AC33A0FC7DC0A3B1" ma:contentTypeVersion="5" ma:contentTypeDescription="Crear nuevo documento." ma:contentTypeScope="" ma:versionID="f04db0f037ccfc5a8c0d519f60ca6044">
  <xsd:schema xmlns:xsd="http://www.w3.org/2001/XMLSchema" xmlns:xs="http://www.w3.org/2001/XMLSchema" xmlns:p="http://schemas.microsoft.com/office/2006/metadata/properties" xmlns:ns2="0f2655a0-0a7e-449c-9733-7b37ba20fd36" xmlns:ns3="5b63cd12-9a8a-4e54-be72-90651e442c90" targetNamespace="http://schemas.microsoft.com/office/2006/metadata/properties" ma:root="true" ma:fieldsID="fbe6bb7ebff8968032d265747ac9587b" ns2:_="" ns3:_="">
    <xsd:import namespace="0f2655a0-0a7e-449c-9733-7b37ba20fd36"/>
    <xsd:import namespace="5b63cd12-9a8a-4e54-be72-90651e442c90"/>
    <xsd:element name="properties">
      <xsd:complexType>
        <xsd:sequence>
          <xsd:element name="documentManagement">
            <xsd:complexType>
              <xsd:all>
                <xsd:element ref="ns2:Fecha_x0020_de_x0020_publicaci_x00f3_n" minOccurs="0"/>
                <xsd:element ref="ns2:Fecha_x0020_de_x0020_publicaci_x00f3_n0" minOccurs="0"/>
                <xsd:element ref="ns2:Mes" minOccurs="0"/>
                <xsd:element ref="ns2:A_x00f1_o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655a0-0a7e-449c-9733-7b37ba20fd36" elementFormDefault="qualified">
    <xsd:import namespace="http://schemas.microsoft.com/office/2006/documentManagement/types"/>
    <xsd:import namespace="http://schemas.microsoft.com/office/infopath/2007/PartnerControls"/>
    <xsd:element name="Fecha_x0020_de_x0020_publicaci_x00f3_n" ma:index="8" nillable="true" ma:displayName="Descripción" ma:internalName="Fecha_x0020_de_x0020_publicaci_x00f3_n">
      <xsd:simpleType>
        <xsd:restriction base="dms:Note">
          <xsd:maxLength value="255"/>
        </xsd:restriction>
      </xsd:simpleType>
    </xsd:element>
    <xsd:element name="Fecha_x0020_de_x0020_publicaci_x00f3_n0" ma:index="9" nillable="true" ma:displayName="Fecha de publicación" ma:format="DateOnly" ma:internalName="Fecha_x0020_de_x0020_publicaci_x00f3_n0">
      <xsd:simpleType>
        <xsd:restriction base="dms:DateTime"/>
      </xsd:simpleType>
    </xsd:element>
    <xsd:element name="Mes" ma:index="10" nillable="true" ma:displayName="Mes" ma:internalName="Mes">
      <xsd:simpleType>
        <xsd:restriction base="dms:Text">
          <xsd:maxLength value="255"/>
        </xsd:restriction>
      </xsd:simpleType>
    </xsd:element>
    <xsd:element name="A_x00f1_o" ma:index="11" nillable="true" ma:displayName="Año" ma:internalName="A_x00f1_o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3cd12-9a8a-4e54-be72-90651e442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s xmlns="0f2655a0-0a7e-449c-9733-7b37ba20fd36" xsi:nil="true"/>
    <Fecha_x0020_de_x0020_publicaci_x00f3_n0 xmlns="0f2655a0-0a7e-449c-9733-7b37ba20fd36" xsi:nil="true"/>
    <Fecha_x0020_de_x0020_publicaci_x00f3_n xmlns="0f2655a0-0a7e-449c-9733-7b37ba20fd36" xsi:nil="true"/>
    <A_x00f1_o xmlns="0f2655a0-0a7e-449c-9733-7b37ba20fd36" xsi:nil="true"/>
  </documentManagement>
</p:properties>
</file>

<file path=customXml/itemProps1.xml><?xml version="1.0" encoding="utf-8"?>
<ds:datastoreItem xmlns:ds="http://schemas.openxmlformats.org/officeDocument/2006/customXml" ds:itemID="{9300BEB0-8D60-41A3-B2E9-F680417A7E63}"/>
</file>

<file path=customXml/itemProps2.xml><?xml version="1.0" encoding="utf-8"?>
<ds:datastoreItem xmlns:ds="http://schemas.openxmlformats.org/officeDocument/2006/customXml" ds:itemID="{E586283C-0852-432D-B891-AEC620AEA66F}"/>
</file>

<file path=customXml/itemProps3.xml><?xml version="1.0" encoding="utf-8"?>
<ds:datastoreItem xmlns:ds="http://schemas.openxmlformats.org/officeDocument/2006/customXml" ds:itemID="{A216AE84-A598-4889-9E01-06E352094431}"/>
</file>

<file path=docProps/app.xml><?xml version="1.0" encoding="utf-8"?>
<Properties xmlns="http://schemas.openxmlformats.org/officeDocument/2006/extended-properties" xmlns:vt="http://schemas.openxmlformats.org/officeDocument/2006/docPropsVTypes">
  <Template>ABC para gestión de firma digital</Template>
  <TotalTime>277</TotalTime>
  <Words>1018</Words>
  <Application>Microsoft Office PowerPoint</Application>
  <PresentationFormat>Panorámica</PresentationFormat>
  <Paragraphs>344</Paragraphs>
  <Slides>27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Nunito ExtraLight</vt:lpstr>
      <vt:lpstr>Arial</vt:lpstr>
      <vt:lpstr>Calibri</vt:lpstr>
      <vt:lpstr>Nunito</vt:lpstr>
      <vt:lpstr>Arial MT</vt:lpstr>
      <vt:lpstr>Wingdings</vt:lpstr>
      <vt:lpstr>Verdana</vt:lpstr>
      <vt:lpstr>Tema de Office</vt:lpstr>
      <vt:lpstr>Presentación de PowerPoint</vt:lpstr>
      <vt:lpstr>Requerimientos tecnológicos</vt:lpstr>
      <vt:lpstr>Instalación Microsoft Net Framework 4.5</vt:lpstr>
      <vt:lpstr>Instalación Microsoft Net Framework 4.5</vt:lpstr>
      <vt:lpstr>Instalación Microsoft Net Framework 4.5</vt:lpstr>
      <vt:lpstr>Microsoft Net Framework 4.5</vt:lpstr>
      <vt:lpstr>Presentación de PowerPoint</vt:lpstr>
      <vt:lpstr>Restablecimiento de contraseña</vt:lpstr>
      <vt:lpstr>Restablecimiento de contraseña</vt:lpstr>
      <vt:lpstr>Presentación de PowerPoint</vt:lpstr>
      <vt:lpstr>Cargue de firma pública .CER</vt:lpstr>
      <vt:lpstr>Cargue de firma pública .CER</vt:lpstr>
      <vt:lpstr>Cargue de firma pública .CER</vt:lpstr>
      <vt:lpstr>Presentación de PowerPoint</vt:lpstr>
      <vt:lpstr>Instalación de cifrado y firmado ADRES</vt:lpstr>
      <vt:lpstr>Instalación de cifrado y firmado ADRES</vt:lpstr>
      <vt:lpstr>Instalación de cifrado y firmado ADRES</vt:lpstr>
      <vt:lpstr>Instalación de cifrado y firmado ADRES</vt:lpstr>
      <vt:lpstr>Instalación de cifrado y firmado ADRES</vt:lpstr>
      <vt:lpstr>Presentación de PowerPoint</vt:lpstr>
      <vt:lpstr>Firma del archivo .PAK</vt:lpstr>
      <vt:lpstr>Firma del archivo .PAK</vt:lpstr>
      <vt:lpstr>Firma del archivo .PAK</vt:lpstr>
      <vt:lpstr>Firma del archivo .PAK</vt:lpstr>
      <vt:lpstr>Firma del archivo .PAK</vt:lpstr>
      <vt:lpstr>Firma del archivo .PAK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Ruben Dario Suarez Vargas</dc:creator>
  <cp:lastModifiedBy>Luisa Fernanda Diaz Gonzalez</cp:lastModifiedBy>
  <cp:revision>11</cp:revision>
  <dcterms:created xsi:type="dcterms:W3CDTF">2024-08-06T14:33:30Z</dcterms:created>
  <dcterms:modified xsi:type="dcterms:W3CDTF">2024-08-27T20:19:07Z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0x010100CB4937C091E91840AC33A0FC7DC0A3B1</vt:lpwstr>
  </property>
</Properties>
</file>